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261" r:id="rId4"/>
    <p:sldId id="262" r:id="rId5"/>
    <p:sldId id="292" r:id="rId6"/>
    <p:sldId id="294" r:id="rId7"/>
    <p:sldId id="291" r:id="rId8"/>
    <p:sldId id="318" r:id="rId9"/>
    <p:sldId id="297" r:id="rId10"/>
    <p:sldId id="293" r:id="rId11"/>
    <p:sldId id="346" r:id="rId12"/>
    <p:sldId id="344" r:id="rId13"/>
    <p:sldId id="345" r:id="rId14"/>
    <p:sldId id="316" r:id="rId15"/>
    <p:sldId id="295" r:id="rId16"/>
    <p:sldId id="298" r:id="rId17"/>
    <p:sldId id="314" r:id="rId18"/>
    <p:sldId id="296" r:id="rId19"/>
    <p:sldId id="379" r:id="rId20"/>
    <p:sldId id="317" r:id="rId21"/>
    <p:sldId id="306" r:id="rId22"/>
    <p:sldId id="307" r:id="rId23"/>
    <p:sldId id="313" r:id="rId24"/>
    <p:sldId id="299" r:id="rId25"/>
    <p:sldId id="300" r:id="rId26"/>
    <p:sldId id="301" r:id="rId27"/>
    <p:sldId id="348" r:id="rId28"/>
    <p:sldId id="312" r:id="rId29"/>
    <p:sldId id="308" r:id="rId30"/>
    <p:sldId id="302" r:id="rId31"/>
    <p:sldId id="303" r:id="rId32"/>
    <p:sldId id="304" r:id="rId33"/>
    <p:sldId id="315" r:id="rId34"/>
    <p:sldId id="305" r:id="rId35"/>
    <p:sldId id="310" r:id="rId36"/>
    <p:sldId id="309" r:id="rId37"/>
    <p:sldId id="311" r:id="rId38"/>
    <p:sldId id="351" r:id="rId39"/>
    <p:sldId id="350" r:id="rId40"/>
    <p:sldId id="352" r:id="rId41"/>
    <p:sldId id="353" r:id="rId42"/>
    <p:sldId id="357" r:id="rId43"/>
    <p:sldId id="358" r:id="rId44"/>
    <p:sldId id="359" r:id="rId45"/>
    <p:sldId id="356" r:id="rId46"/>
    <p:sldId id="371" r:id="rId47"/>
    <p:sldId id="375" r:id="rId48"/>
    <p:sldId id="376" r:id="rId49"/>
    <p:sldId id="360" r:id="rId50"/>
    <p:sldId id="366" r:id="rId51"/>
    <p:sldId id="368" r:id="rId52"/>
    <p:sldId id="367" r:id="rId53"/>
    <p:sldId id="369" r:id="rId54"/>
    <p:sldId id="370" r:id="rId55"/>
    <p:sldId id="362" r:id="rId56"/>
    <p:sldId id="377" r:id="rId57"/>
    <p:sldId id="321" r:id="rId58"/>
    <p:sldId id="378" r:id="rId59"/>
    <p:sldId id="341" r:id="rId60"/>
    <p:sldId id="34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8" autoAdjust="0"/>
    <p:restoredTop sz="94660"/>
  </p:normalViewPr>
  <p:slideViewPr>
    <p:cSldViewPr snapToGrid="0">
      <p:cViewPr varScale="1">
        <p:scale>
          <a:sx n="57" d="100"/>
          <a:sy n="57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59CAB-D5C2-4879-A788-780C7C533E4A}" type="datetimeFigureOut">
              <a:rPr lang="en-GB" smtClean="0"/>
              <a:t>11/21/14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E19C-2582-4D91-B1B8-66C61F6FB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When we set about</a:t>
            </a:r>
            <a:r>
              <a:rPr lang="en-GB" baseline="0" dirty="0" smtClean="0"/>
              <a:t> the project in 2010 we knew that having a device that could measure FL would be extremely beneficial to us as a business and we could see several potential uses for an FLM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the project has progressed and the FLM has matured we have been looking at these use cases in more detail...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last two bullet points are what my presentation focuses on, (vii) meets our present business needs and (viii) is what we as a business would like to see the FLM develop towards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96C6D93-9529-4B35-81B2-48F1826749F4}" type="slidenum">
              <a:rPr lang="en-GB" smtClean="0"/>
              <a:pPr algn="ctr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7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</a:t>
            </a:r>
            <a:r>
              <a:rPr lang="en-GB" baseline="0" dirty="0" smtClean="0"/>
              <a:t> is to </a:t>
            </a:r>
            <a:r>
              <a:rPr lang="en-GB" baseline="0" smtClean="0"/>
              <a:t>get the </a:t>
            </a:r>
            <a:r>
              <a:rPr lang="en-GB" baseline="0" dirty="0" smtClean="0"/>
              <a:t>FLM results at the primary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96C6D93-9529-4B35-81B2-48F1826749F4}" type="slidenum">
              <a:rPr lang="en-GB" smtClean="0"/>
              <a:pPr algn="ctr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10"/>
          <p:cNvGrpSpPr>
            <a:grpSpLocks/>
          </p:cNvGrpSpPr>
          <p:nvPr userDrawn="1"/>
        </p:nvGrpSpPr>
        <p:grpSpPr bwMode="auto">
          <a:xfrm>
            <a:off x="7693110" y="60118"/>
            <a:ext cx="1373187" cy="868363"/>
            <a:chOff x="8459863" y="82220"/>
            <a:chExt cx="1373289" cy="868693"/>
          </a:xfrm>
        </p:grpSpPr>
        <p:sp>
          <p:nvSpPr>
            <p:cNvPr id="14" name="Rounded Rectangle 7"/>
            <p:cNvSpPr>
              <a:spLocks noChangeArrowheads="1"/>
            </p:cNvSpPr>
            <p:nvPr userDrawn="1"/>
          </p:nvSpPr>
          <p:spPr bwMode="auto">
            <a:xfrm>
              <a:off x="8459863" y="82220"/>
              <a:ext cx="1373289" cy="8686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endParaRPr lang="en-US" dirty="0"/>
            </a:p>
          </p:txBody>
        </p:sp>
        <p:pic>
          <p:nvPicPr>
            <p:cNvPr id="15" name="Picture 7" descr="C:\Users\Katy\Pictures\ORL photo library\ORL photo library\Logos\Burgundy on White  Logo.tif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519" y="153049"/>
              <a:ext cx="1207655" cy="74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 userDrawn="1"/>
        </p:nvGrpSpPr>
        <p:grpSpPr bwMode="auto">
          <a:xfrm>
            <a:off x="109248" y="94056"/>
            <a:ext cx="1373188" cy="868363"/>
            <a:chOff x="61067" y="5936889"/>
            <a:chExt cx="1373289" cy="868693"/>
          </a:xfrm>
        </p:grpSpPr>
        <p:sp>
          <p:nvSpPr>
            <p:cNvPr id="17" name="Rounded Rectangle 51"/>
            <p:cNvSpPr>
              <a:spLocks noChangeArrowheads="1"/>
            </p:cNvSpPr>
            <p:nvPr userDrawn="1"/>
          </p:nvSpPr>
          <p:spPr bwMode="auto">
            <a:xfrm>
              <a:off x="61067" y="5936889"/>
              <a:ext cx="1373289" cy="868693"/>
            </a:xfrm>
            <a:prstGeom prst="roundRect">
              <a:avLst>
                <a:gd name="adj" fmla="val 16667"/>
              </a:avLst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endParaRPr lang="en-US" dirty="0"/>
            </a:p>
          </p:txBody>
        </p:sp>
        <p:pic>
          <p:nvPicPr>
            <p:cNvPr id="18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3" r="3906" b="3232"/>
            <a:stretch>
              <a:fillRect/>
            </a:stretch>
          </p:blipFill>
          <p:spPr bwMode="auto">
            <a:xfrm>
              <a:off x="135643" y="6021288"/>
              <a:ext cx="1224135" cy="67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41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73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5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98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3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8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8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7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4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7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3B25-33FB-4B50-8D95-19C5C969A55D}" type="datetimeFigureOut">
              <a:rPr lang="en-GB" smtClean="0"/>
              <a:t>11/21/14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7903-595D-4080-A342-E69197CEC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Visio_Drawing11.vsdx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Visio_Drawing22.vsdx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Visio_Drawing33.vsd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/>
          <p:cNvSpPr>
            <a:spLocks noGrp="1"/>
          </p:cNvSpPr>
          <p:nvPr>
            <p:ph type="ctrTitle"/>
          </p:nvPr>
        </p:nvSpPr>
        <p:spPr>
          <a:xfrm>
            <a:off x="1968838" y="5021857"/>
            <a:ext cx="5164282" cy="712997"/>
          </a:xfrm>
        </p:spPr>
        <p:txBody>
          <a:bodyPr anchor="t">
            <a:normAutofit/>
          </a:bodyPr>
          <a:lstStyle/>
          <a:p>
            <a:r>
              <a:rPr lang="en-GB" sz="4000" b="1" dirty="0" smtClean="0">
                <a:latin typeface="+mn-lt"/>
              </a:rPr>
              <a:t>Outram Research Ltd </a:t>
            </a:r>
            <a:endParaRPr lang="en-GB" sz="4000" b="1" dirty="0">
              <a:latin typeface="+mn-lt"/>
            </a:endParaRP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4357254" y="5734854"/>
            <a:ext cx="4722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0000"/>
              </a:lnSpc>
              <a:spcBef>
                <a:spcPts val="9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John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Outram</a:t>
            </a:r>
            <a:r>
              <a:rPr lang="en-GB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www.outramresearch.co.uk</a:t>
            </a:r>
            <a:endParaRPr lang="en-GB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Subtitle 98"/>
          <p:cNvSpPr>
            <a:spLocks noGrp="1"/>
          </p:cNvSpPr>
          <p:nvPr>
            <p:ph type="subTitle" idx="1"/>
          </p:nvPr>
        </p:nvSpPr>
        <p:spPr>
          <a:xfrm>
            <a:off x="2368888" y="607057"/>
            <a:ext cx="4364182" cy="951579"/>
          </a:xfrm>
        </p:spPr>
        <p:txBody>
          <a:bodyPr>
            <a:normAutofit/>
          </a:bodyPr>
          <a:lstStyle/>
          <a:p>
            <a:r>
              <a:rPr lang="en-GB" sz="6000" dirty="0" smtClean="0">
                <a:effectLst>
                  <a:glow rad="1270000">
                    <a:schemeClr val="bg1">
                      <a:alpha val="60000"/>
                    </a:schemeClr>
                  </a:glow>
                </a:effectLst>
              </a:rPr>
              <a:t>Fault Level</a:t>
            </a:r>
            <a:endParaRPr lang="en-GB" sz="6000" dirty="0">
              <a:effectLst>
                <a:glow rad="12700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79" y="1844687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207112" y="389658"/>
            <a:ext cx="6858000" cy="63989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Fault Current </a:t>
            </a:r>
            <a:r>
              <a:rPr lang="en-GB" sz="3600" b="1" dirty="0" err="1" smtClean="0">
                <a:latin typeface="+mn-lt"/>
              </a:rPr>
              <a:t>waveshape</a:t>
            </a:r>
            <a:endParaRPr lang="en-GB" sz="3600" b="1" dirty="0">
              <a:latin typeface="+mn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9" y="1385455"/>
            <a:ext cx="7892281" cy="53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6623" y="6356955"/>
            <a:ext cx="222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(c) Scottish </a:t>
            </a:r>
            <a:r>
              <a:rPr lang="en-GB" dirty="0" smtClean="0"/>
              <a:t>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0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710898" y="446809"/>
            <a:ext cx="5770420" cy="112221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3600" b="1" dirty="0">
                <a:latin typeface="+mn-lt"/>
              </a:rPr>
              <a:t>Components of Fault </a:t>
            </a:r>
            <a:r>
              <a:rPr lang="en-GB" sz="3600" b="1" dirty="0" smtClean="0">
                <a:latin typeface="+mn-lt"/>
              </a:rPr>
              <a:t>Level</a:t>
            </a:r>
            <a:br>
              <a:rPr lang="en-GB" sz="3600" b="1" dirty="0" smtClean="0">
                <a:latin typeface="+mn-lt"/>
              </a:rPr>
            </a:br>
            <a:r>
              <a:rPr lang="en-GB" sz="2800" b="1" dirty="0" smtClean="0"/>
              <a:t>dominated by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297" y="2025908"/>
            <a:ext cx="8472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/>
              <a:t>Total source impedance, </a:t>
            </a:r>
            <a:r>
              <a:rPr lang="en-GB" sz="2800" b="1" dirty="0" err="1" smtClean="0">
                <a:solidFill>
                  <a:srgbClr val="FF0000"/>
                </a:solidFill>
              </a:rPr>
              <a:t>Zsource</a:t>
            </a:r>
            <a:r>
              <a:rPr lang="en-GB" sz="2800" b="1" dirty="0" smtClean="0"/>
              <a:t>, from all relevant generators and forcing voltage</a:t>
            </a:r>
          </a:p>
          <a:p>
            <a:pPr lvl="1"/>
            <a:endParaRPr lang="en-GB" sz="2800" b="1" dirty="0">
              <a:solidFill>
                <a:srgbClr val="FF0000"/>
              </a:solidFill>
            </a:endParaRPr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DC offset – </a:t>
            </a:r>
            <a:r>
              <a:rPr lang="en-GB" sz="2800" b="1" dirty="0" smtClean="0"/>
              <a:t>arising from </a:t>
            </a:r>
            <a:r>
              <a:rPr lang="en-GB" sz="2800" b="1" dirty="0" smtClean="0">
                <a:solidFill>
                  <a:srgbClr val="FF0000"/>
                </a:solidFill>
              </a:rPr>
              <a:t>inductive </a:t>
            </a:r>
            <a:r>
              <a:rPr lang="en-GB" sz="2800" b="1" dirty="0" err="1" smtClean="0">
                <a:solidFill>
                  <a:srgbClr val="FF0000"/>
                </a:solidFill>
              </a:rPr>
              <a:t>Zsource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smtClean="0"/>
              <a:t>and</a:t>
            </a:r>
            <a:r>
              <a:rPr lang="en-GB" sz="2800" b="1" dirty="0" smtClean="0">
                <a:solidFill>
                  <a:srgbClr val="FF0000"/>
                </a:solidFill>
              </a:rPr>
              <a:t> ratio of Inductive (X) to resistive(R) </a:t>
            </a:r>
            <a:r>
              <a:rPr lang="en-GB" sz="2800" b="1" dirty="0" smtClean="0"/>
              <a:t>components of the source impedance. (difficulty of getting current through an inductor to change abruptly) </a:t>
            </a:r>
            <a:r>
              <a:rPr lang="en-GB" sz="2800" b="1" dirty="0" smtClean="0">
                <a:solidFill>
                  <a:srgbClr val="FF0000"/>
                </a:solidFill>
              </a:rPr>
              <a:t>Decay </a:t>
            </a:r>
            <a:r>
              <a:rPr lang="en-GB" sz="2800" b="1" dirty="0" smtClean="0"/>
              <a:t>is </a:t>
            </a:r>
            <a:r>
              <a:rPr lang="en-GB" sz="2800" b="1" dirty="0" smtClean="0">
                <a:solidFill>
                  <a:srgbClr val="FF0000"/>
                </a:solidFill>
              </a:rPr>
              <a:t>slowest for high X/R ratios</a:t>
            </a:r>
            <a:endParaRPr lang="en-GB" sz="2800" b="1" dirty="0">
              <a:solidFill>
                <a:srgbClr val="FF0000"/>
              </a:solidFill>
            </a:endParaRPr>
          </a:p>
          <a:p>
            <a:pPr lvl="1"/>
            <a:endParaRPr lang="en-GB" sz="2800" b="1" dirty="0" smtClean="0"/>
          </a:p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Decaying sources </a:t>
            </a:r>
            <a:r>
              <a:rPr lang="en-GB" sz="2800" b="1" dirty="0" smtClean="0"/>
              <a:t>e.g. upstream or downstream motor contribution, PV (?)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520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580943" y="696191"/>
            <a:ext cx="6071893" cy="1911927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Application of this knowledge: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to Cable/Infrastructure rating, Breaker selection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24" y="3052206"/>
            <a:ext cx="8472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RMS Break.  </a:t>
            </a:r>
            <a:r>
              <a:rPr lang="en-GB" sz="2800" b="1" dirty="0" smtClean="0">
                <a:solidFill>
                  <a:prstClr val="black"/>
                </a:solidFill>
              </a:rPr>
              <a:t>Choose a Breaker rating to exceed the maximum Fault Level arising just before the “open” action.</a:t>
            </a:r>
          </a:p>
          <a:p>
            <a:pPr lvl="1"/>
            <a:endParaRPr lang="en-GB" sz="2800" b="1" dirty="0">
              <a:solidFill>
                <a:prstClr val="black"/>
              </a:solidFill>
            </a:endParaRPr>
          </a:p>
          <a:p>
            <a:pPr lvl="1"/>
            <a:r>
              <a:rPr lang="en-GB" sz="2800" b="1" dirty="0" smtClean="0">
                <a:solidFill>
                  <a:prstClr val="black"/>
                </a:solidFill>
              </a:rPr>
              <a:t>e.g. If Breakers are to open at say 100 - 120ms after fault inception, specify a Breaker rating greater than the Fault </a:t>
            </a:r>
            <a:r>
              <a:rPr lang="en-GB" sz="2800" b="1" dirty="0">
                <a:solidFill>
                  <a:prstClr val="black"/>
                </a:solidFill>
              </a:rPr>
              <a:t>Level </a:t>
            </a:r>
            <a:r>
              <a:rPr lang="en-GB" sz="2800" b="1" dirty="0" smtClean="0">
                <a:solidFill>
                  <a:prstClr val="black"/>
                </a:solidFill>
              </a:rPr>
              <a:t>at T, where T is some time before the 100ms minimum opening instance – e.g. </a:t>
            </a:r>
            <a:r>
              <a:rPr lang="en-GB" sz="2800" b="1" dirty="0" smtClean="0">
                <a:solidFill>
                  <a:srgbClr val="FF0000"/>
                </a:solidFill>
              </a:rPr>
              <a:t>90ms.</a:t>
            </a:r>
            <a:r>
              <a:rPr lang="en-GB" sz="2800" b="1" dirty="0" smtClean="0">
                <a:solidFill>
                  <a:prstClr val="black"/>
                </a:solidFill>
              </a:rPr>
              <a:t> 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606921" y="194704"/>
            <a:ext cx="6019938" cy="219520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Application of this knowledge: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Breaker selection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24" y="2688525"/>
            <a:ext cx="84723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FF0000"/>
                </a:solidFill>
              </a:rPr>
              <a:t>Peak Make.  </a:t>
            </a:r>
            <a:r>
              <a:rPr lang="en-GB" sz="2800" b="1" dirty="0" smtClean="0"/>
              <a:t>The breaker may have Peak Make rating at some fixed multiple of the RMS Break rating. In some countries typically </a:t>
            </a:r>
            <a:r>
              <a:rPr lang="en-GB" sz="2800" b="1" dirty="0" smtClean="0">
                <a:solidFill>
                  <a:srgbClr val="FF0000"/>
                </a:solidFill>
              </a:rPr>
              <a:t>2.55</a:t>
            </a:r>
            <a:r>
              <a:rPr lang="en-GB" sz="2800" b="1" dirty="0" smtClean="0"/>
              <a:t> corresponding to an X/R ratio of 14.</a:t>
            </a:r>
          </a:p>
          <a:p>
            <a:pPr lvl="1"/>
            <a:endParaRPr lang="en-GB" sz="2800" b="1" dirty="0"/>
          </a:p>
          <a:p>
            <a:pPr lvl="1"/>
            <a:r>
              <a:rPr lang="en-GB" sz="2800" b="1" dirty="0" smtClean="0"/>
              <a:t>If the anticipated </a:t>
            </a:r>
            <a:r>
              <a:rPr lang="en-GB" sz="2800" b="1" dirty="0" smtClean="0">
                <a:solidFill>
                  <a:srgbClr val="FF0000"/>
                </a:solidFill>
              </a:rPr>
              <a:t>X/R ratio </a:t>
            </a:r>
            <a:r>
              <a:rPr lang="en-GB" sz="2800" b="1" dirty="0" smtClean="0"/>
              <a:t>and the corresponding multiple is expected or measured to </a:t>
            </a:r>
            <a:r>
              <a:rPr lang="en-GB" sz="2800" b="1" dirty="0" smtClean="0">
                <a:solidFill>
                  <a:srgbClr val="FF0000"/>
                </a:solidFill>
              </a:rPr>
              <a:t>exceed</a:t>
            </a:r>
            <a:r>
              <a:rPr lang="en-GB" sz="2800" b="1" dirty="0" smtClean="0"/>
              <a:t> this, then consider whether the RMS Break level of the </a:t>
            </a:r>
            <a:r>
              <a:rPr lang="en-GB" sz="2800" b="1" dirty="0" smtClean="0">
                <a:solidFill>
                  <a:srgbClr val="FF0000"/>
                </a:solidFill>
              </a:rPr>
              <a:t>breaker</a:t>
            </a:r>
            <a:r>
              <a:rPr lang="en-GB" sz="2800" b="1" dirty="0" smtClean="0"/>
              <a:t> should be </a:t>
            </a:r>
            <a:r>
              <a:rPr lang="en-GB" sz="2800" b="1" dirty="0" smtClean="0">
                <a:solidFill>
                  <a:srgbClr val="FF0000"/>
                </a:solidFill>
              </a:rPr>
              <a:t>de-rated</a:t>
            </a:r>
            <a:r>
              <a:rPr lang="en-GB" sz="2800" b="1" dirty="0" smtClean="0">
                <a:solidFill>
                  <a:prstClr val="black"/>
                </a:solidFill>
              </a:rPr>
              <a:t>.</a:t>
            </a:r>
          </a:p>
          <a:p>
            <a:pPr lvl="1"/>
            <a:endParaRPr lang="en-GB" sz="2800" dirty="0">
              <a:solidFill>
                <a:prstClr val="black"/>
              </a:solidFill>
            </a:endParaRPr>
          </a:p>
          <a:p>
            <a:pPr lvl="1"/>
            <a:r>
              <a:rPr lang="en-GB" sz="2800" dirty="0" smtClean="0">
                <a:solidFill>
                  <a:prstClr val="black"/>
                </a:solidFill>
              </a:rPr>
              <a:t>e.g. If Breakers are to open at say 100 - 120ms after fault inception, specify a Breaker rating greater than the Fault </a:t>
            </a:r>
            <a:r>
              <a:rPr lang="en-GB" sz="2800" dirty="0">
                <a:solidFill>
                  <a:prstClr val="black"/>
                </a:solidFill>
              </a:rPr>
              <a:t>Level </a:t>
            </a:r>
            <a:r>
              <a:rPr lang="en-GB" sz="2800" dirty="0" smtClean="0">
                <a:solidFill>
                  <a:prstClr val="black"/>
                </a:solidFill>
              </a:rPr>
              <a:t>at T, where T is some time before the 100ms minimum opening instance – e.g. </a:t>
            </a:r>
            <a:r>
              <a:rPr lang="en-GB" sz="2800" dirty="0" smtClean="0">
                <a:solidFill>
                  <a:srgbClr val="FF0000"/>
                </a:solidFill>
              </a:rPr>
              <a:t>90ms.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endParaRPr lang="en-GB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648688" y="429332"/>
            <a:ext cx="5770420" cy="135097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+mn-lt"/>
              </a:rPr>
              <a:t>Historically…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Knowledge through modelling</a:t>
            </a:r>
            <a:endParaRPr lang="en-GB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724" y="2356015"/>
            <a:ext cx="847233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Assume a high quality mathematical tool, then need to</a:t>
            </a:r>
          </a:p>
          <a:p>
            <a:endParaRPr lang="en-GB" sz="2800" dirty="0"/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Know All Relevant Network Characteristics, e.g.</a:t>
            </a:r>
          </a:p>
          <a:p>
            <a:endParaRPr lang="en-GB" sz="1100" dirty="0" smtClean="0"/>
          </a:p>
          <a:p>
            <a:r>
              <a:rPr lang="en-GB" sz="2800" b="1" dirty="0" smtClean="0"/>
              <a:t>Fixed network features:</a:t>
            </a:r>
            <a:endParaRPr lang="en-GB" sz="2800" b="1" dirty="0"/>
          </a:p>
          <a:p>
            <a:pPr lvl="1"/>
            <a:r>
              <a:rPr lang="en-GB" sz="2800" b="1" dirty="0" smtClean="0"/>
              <a:t>Transmission medium, Cables, Isolators, Transformers, Breakers, Joints</a:t>
            </a:r>
          </a:p>
          <a:p>
            <a:endParaRPr lang="en-GB" sz="1200" b="1" dirty="0" smtClean="0"/>
          </a:p>
          <a:p>
            <a:r>
              <a:rPr lang="en-GB" sz="2800" b="1" dirty="0" smtClean="0"/>
              <a:t>Operational or temporary features: </a:t>
            </a:r>
          </a:p>
          <a:p>
            <a:pPr lvl="1"/>
            <a:r>
              <a:rPr lang="en-GB" sz="2800" b="1" dirty="0" smtClean="0"/>
              <a:t>Switching arrangements, Motors, Distributed Generation, </a:t>
            </a:r>
            <a:r>
              <a:rPr lang="en-GB" sz="2800" b="1" dirty="0"/>
              <a:t>Mitigation </a:t>
            </a:r>
            <a:r>
              <a:rPr lang="en-GB" sz="2800" b="1" dirty="0" smtClean="0"/>
              <a:t>devices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7215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2043545" y="976746"/>
            <a:ext cx="5195454" cy="113730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Application of modelling in the UK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058" y="3305545"/>
            <a:ext cx="6930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HV	-   &gt;= 132kV  	- comprehensive</a:t>
            </a:r>
          </a:p>
          <a:p>
            <a:r>
              <a:rPr lang="en-GB" sz="3200" b="1" dirty="0" smtClean="0"/>
              <a:t>MV	-   &gt; 33kV		- large scale </a:t>
            </a:r>
          </a:p>
          <a:p>
            <a:r>
              <a:rPr lang="en-GB" sz="3200" b="1" dirty="0" smtClean="0"/>
              <a:t>LV	-   &lt;= 11kV 	- on demand, not</a:t>
            </a:r>
          </a:p>
          <a:p>
            <a:r>
              <a:rPr lang="en-GB" sz="3200" b="1" dirty="0"/>
              <a:t> </a:t>
            </a:r>
            <a:r>
              <a:rPr lang="en-GB" sz="3200" b="1" dirty="0" smtClean="0"/>
              <a:t>             necessarily kept up to date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9191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901654" y="745041"/>
            <a:ext cx="5424056" cy="600106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+mn-lt"/>
              </a:rPr>
              <a:t>Limitations of modelling</a:t>
            </a:r>
            <a:endParaRPr lang="en-GB" sz="40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275" y="1936541"/>
            <a:ext cx="7950777" cy="518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Time to build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Could be based on incomplete or incorrect information</a:t>
            </a:r>
          </a:p>
          <a:p>
            <a:pPr>
              <a:lnSpc>
                <a:spcPts val="4000"/>
              </a:lnSpc>
            </a:pPr>
            <a:endParaRPr lang="en-GB" sz="3600" b="1" dirty="0" smtClean="0"/>
          </a:p>
          <a:p>
            <a:pPr>
              <a:lnSpc>
                <a:spcPts val="4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Consequences</a:t>
            </a:r>
          </a:p>
          <a:p>
            <a:pPr>
              <a:lnSpc>
                <a:spcPts val="4000"/>
              </a:lnSpc>
            </a:pPr>
            <a:endParaRPr lang="en-GB" sz="3600" b="1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Is it accurate?</a:t>
            </a:r>
            <a:endParaRPr lang="en-GB" sz="3600" b="1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Use models conservatively depending on care with which they are built.</a:t>
            </a:r>
            <a:endParaRPr lang="en-GB" sz="3600" b="1" dirty="0"/>
          </a:p>
          <a:p>
            <a:pPr>
              <a:lnSpc>
                <a:spcPts val="4000"/>
              </a:lnSpc>
            </a:pP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7908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6953" y="3783726"/>
            <a:ext cx="7210096" cy="264860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An Alternative… </a:t>
            </a:r>
            <a:br>
              <a:rPr lang="en-GB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Knowledge through measurement. </a:t>
            </a:r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3600" b="1" dirty="0" smtClean="0">
                <a:latin typeface="+mn-lt"/>
              </a:rPr>
              <a:t>Fault Level Monitor (FLM)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- a complementary tool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787" y="1257951"/>
            <a:ext cx="7378262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3200" b="1" dirty="0" smtClean="0"/>
              <a:t>	  </a:t>
            </a:r>
            <a:r>
              <a:rPr lang="en-GB" sz="7200" b="1" dirty="0" smtClean="0">
                <a:solidFill>
                  <a:srgbClr val="FF0000"/>
                </a:solidFill>
              </a:rPr>
              <a:t>?</a:t>
            </a:r>
            <a:r>
              <a:rPr lang="en-GB" sz="3200" b="1" dirty="0" smtClean="0"/>
              <a:t>   </a:t>
            </a:r>
            <a:r>
              <a:rPr lang="en-GB" sz="4000" b="1" dirty="0" smtClean="0"/>
              <a:t>What about where</a:t>
            </a:r>
            <a:endParaRPr lang="en-GB" sz="3600" b="1" dirty="0" smtClean="0"/>
          </a:p>
          <a:p>
            <a:pPr>
              <a:lnSpc>
                <a:spcPts val="3400"/>
              </a:lnSpc>
            </a:pPr>
            <a:endParaRPr lang="en-GB" sz="3600" b="1" dirty="0"/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Network characteristics not known?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Characteristics are variable e.g. DG?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GB" sz="3600" b="1" dirty="0" smtClean="0"/>
              <a:t>Computer model needs validation?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930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2306779" y="824345"/>
            <a:ext cx="4440381" cy="1115291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Consideration of Network behaviour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471" y="2220158"/>
            <a:ext cx="76477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Network behaviour MUST be indicative of network characteristics…… </a:t>
            </a:r>
          </a:p>
          <a:p>
            <a:endParaRPr lang="en-GB" sz="3200" b="1" dirty="0"/>
          </a:p>
          <a:p>
            <a:r>
              <a:rPr lang="en-GB" sz="3200" b="1" dirty="0" smtClean="0">
                <a:solidFill>
                  <a:srgbClr val="FF0000"/>
                </a:solidFill>
              </a:rPr>
              <a:t>Characteristics </a:t>
            </a:r>
            <a:r>
              <a:rPr lang="en-GB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sz="3200" b="1" dirty="0" smtClean="0">
                <a:solidFill>
                  <a:srgbClr val="FF0000"/>
                </a:solidFill>
              </a:rPr>
              <a:t>Behaviour</a:t>
            </a:r>
          </a:p>
          <a:p>
            <a:endParaRPr lang="en-GB" sz="3200" b="1" dirty="0"/>
          </a:p>
          <a:p>
            <a:r>
              <a:rPr lang="en-GB" sz="3200" b="1" dirty="0" smtClean="0"/>
              <a:t>Can we work this backwards?  </a:t>
            </a:r>
          </a:p>
          <a:p>
            <a:r>
              <a:rPr lang="en-GB" sz="3200" b="1" dirty="0"/>
              <a:t>	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Behaviour </a:t>
            </a:r>
            <a:r>
              <a:rPr lang="en-GB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Characteristics  Fault Level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4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2306779" y="824345"/>
            <a:ext cx="4440381" cy="1115291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+mn-lt"/>
              </a:rPr>
              <a:t>Behaviour</a:t>
            </a:r>
            <a:endParaRPr lang="en-GB" sz="40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471" y="2220158"/>
            <a:ext cx="7647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Means: </a:t>
            </a:r>
          </a:p>
          <a:p>
            <a:endParaRPr lang="en-GB" sz="3200" b="1" dirty="0" smtClean="0">
              <a:solidFill>
                <a:prstClr val="black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Response to disturbances</a:t>
            </a:r>
          </a:p>
          <a:p>
            <a:endParaRPr lang="en-GB" sz="3200" b="1" dirty="0">
              <a:solidFill>
                <a:prstClr val="black"/>
              </a:solidFill>
            </a:endParaRPr>
          </a:p>
          <a:p>
            <a:r>
              <a:rPr lang="en-GB" sz="3200" b="1" dirty="0" smtClean="0">
                <a:solidFill>
                  <a:prstClr val="black"/>
                </a:solidFill>
              </a:rPr>
              <a:t>The best disturbances are little mini-faults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" y="1761650"/>
            <a:ext cx="81023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Accurate fault level </a:t>
            </a:r>
            <a:r>
              <a:rPr lang="en-GB" sz="3200" dirty="0"/>
              <a:t>- The challenge facing planners and operations </a:t>
            </a:r>
            <a:r>
              <a:rPr lang="en-GB" sz="3200" dirty="0" smtClean="0"/>
              <a:t>managers</a:t>
            </a:r>
          </a:p>
          <a:p>
            <a:pPr marL="571500" indent="-571500" fontAlgn="base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fontAlgn="base">
              <a:lnSpc>
                <a:spcPts val="3200"/>
              </a:lnSpc>
              <a:spcAft>
                <a:spcPts val="1200"/>
              </a:spcAft>
            </a:pPr>
            <a:r>
              <a:rPr lang="en-GB" sz="4400" dirty="0"/>
              <a:t> </a:t>
            </a:r>
            <a:r>
              <a:rPr lang="en-GB" sz="4400" dirty="0" smtClean="0"/>
              <a:t>   An alternative to modelling</a:t>
            </a:r>
          </a:p>
          <a:p>
            <a:pPr fontAlgn="base">
              <a:lnSpc>
                <a:spcPts val="3200"/>
              </a:lnSpc>
              <a:spcAft>
                <a:spcPts val="1200"/>
              </a:spcAft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571500" indent="-571500" fontAlgn="base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Slow-time </a:t>
            </a:r>
            <a:r>
              <a:rPr lang="en-GB" sz="3200" dirty="0">
                <a:solidFill>
                  <a:srgbClr val="FF0000"/>
                </a:solidFill>
              </a:rPr>
              <a:t>and real-time fault level measurement </a:t>
            </a:r>
            <a:r>
              <a:rPr lang="en-GB" sz="3200" dirty="0" smtClean="0"/>
              <a:t>– exploiting </a:t>
            </a:r>
            <a:r>
              <a:rPr lang="en-GB" sz="3200" dirty="0"/>
              <a:t>network </a:t>
            </a:r>
            <a:r>
              <a:rPr lang="en-GB" sz="3200" dirty="0" smtClean="0"/>
              <a:t>disturbances – a solution</a:t>
            </a:r>
            <a:endParaRPr lang="en-GB" sz="3200" dirty="0"/>
          </a:p>
          <a:p>
            <a:pPr marL="571500" indent="-571500" fontAlgn="base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Benefits </a:t>
            </a:r>
            <a:r>
              <a:rPr lang="en-GB" sz="3200" dirty="0">
                <a:solidFill>
                  <a:srgbClr val="FF0000"/>
                </a:solidFill>
              </a:rPr>
              <a:t>and </a:t>
            </a:r>
            <a:r>
              <a:rPr lang="en-GB" sz="3200" dirty="0" smtClean="0">
                <a:solidFill>
                  <a:srgbClr val="FF0000"/>
                </a:solidFill>
              </a:rPr>
              <a:t>savings </a:t>
            </a:r>
            <a:r>
              <a:rPr lang="en-GB" sz="3200" dirty="0" smtClean="0"/>
              <a:t>– a Case study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59" y="435102"/>
            <a:ext cx="6858000" cy="83362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Fault Level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74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856510" y="318654"/>
            <a:ext cx="5486399" cy="116378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FLM – a tool to </a:t>
            </a: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MEASURE</a:t>
            </a:r>
            <a:r>
              <a:rPr lang="en-GB" sz="3600" b="1" dirty="0" smtClean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>and exploit network behaviour</a:t>
            </a:r>
            <a:endParaRPr lang="en-GB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964" y="1845129"/>
            <a:ext cx="829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Base it on e.g. Power Quality Analyser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Already examining network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Robust, Safe, Sub-Station ready, operate at wide voltage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May sample fast enough and have enough processing capacity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Use natural disturbances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Potentially applicable to any voltage level if VTs, CTs </a:t>
            </a:r>
            <a:r>
              <a:rPr lang="en-GB" sz="2400" b="1" dirty="0" smtClean="0"/>
              <a:t>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Or artificial disturbances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Optionally create </a:t>
            </a:r>
            <a:r>
              <a:rPr lang="en-GB" sz="2400" b="1" dirty="0"/>
              <a:t>small disturbances </a:t>
            </a:r>
            <a:r>
              <a:rPr lang="en-GB" sz="2400" b="1" dirty="0" smtClean="0"/>
              <a:t>to </a:t>
            </a:r>
            <a:r>
              <a:rPr lang="en-GB" sz="2400" b="1" dirty="0"/>
              <a:t>give information to work </a:t>
            </a:r>
            <a:r>
              <a:rPr lang="en-GB" sz="2400" b="1" dirty="0" smtClean="0"/>
              <a:t>on (may involve additional hardware.)</a:t>
            </a:r>
            <a:endParaRPr lang="en-GB" sz="2400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31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2610" y="270308"/>
            <a:ext cx="6408081" cy="67872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Possible FLM connection points</a:t>
            </a:r>
            <a:endParaRPr lang="en-GB" sz="3200" b="1" dirty="0">
              <a:latin typeface="+mn-lt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279958" y="1122363"/>
            <a:ext cx="6334125" cy="5559425"/>
            <a:chOff x="1105072" y="227227"/>
            <a:chExt cx="5845292" cy="58341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695" y="227227"/>
              <a:ext cx="5550669" cy="583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105072" y="2975224"/>
              <a:ext cx="2988570" cy="2306667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GB" dirty="0"/>
            </a:p>
          </p:txBody>
        </p:sp>
      </p:grpSp>
      <p:pic>
        <p:nvPicPr>
          <p:cNvPr id="9" name="Picture 8" descr="http://cww.scottishpower.plc.uk/online_rebranding_pack/Logos/EN/Vert%20Pos/en_Vert_Pos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/>
          <a:stretch>
            <a:fillRect/>
          </a:stretch>
        </p:blipFill>
        <p:spPr bwMode="auto">
          <a:xfrm>
            <a:off x="7494058" y="39305"/>
            <a:ext cx="1594523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cww.scottishpower.plc.uk/online_rebranding_pack/Logos/EN/Vert%20Pos/en_Vert_Pos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/>
          <a:stretch>
            <a:fillRect/>
          </a:stretch>
        </p:blipFill>
        <p:spPr bwMode="auto">
          <a:xfrm>
            <a:off x="68021" y="41708"/>
            <a:ext cx="1594523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5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3116" y="212282"/>
            <a:ext cx="6858000" cy="821938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n-lt"/>
              </a:rPr>
              <a:t>Example </a:t>
            </a:r>
            <a:r>
              <a:rPr lang="en-GB" sz="3200" b="1" dirty="0" smtClean="0">
                <a:latin typeface="+mn-lt"/>
              </a:rPr>
              <a:t>FLM Connection</a:t>
            </a:r>
            <a:endParaRPr lang="en-GB" sz="3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37" y="2233516"/>
            <a:ext cx="2840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Make connection and measurement HERE</a:t>
            </a:r>
            <a:endParaRPr lang="en-GB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53" y="1729878"/>
            <a:ext cx="5850379" cy="47451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143116" y="3216729"/>
            <a:ext cx="3913793" cy="136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8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2999" y="595587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U</a:t>
            </a:r>
            <a:r>
              <a:rPr lang="en-GB" sz="3600" b="1" dirty="0" smtClean="0">
                <a:latin typeface="+mn-lt"/>
              </a:rPr>
              <a:t>sing Natural Disturbances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683" y="1417525"/>
            <a:ext cx="41575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Advantage: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Small, low power, portable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Passive (Non-invasive)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Easy to use</a:t>
            </a:r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Variable-time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Must be on a Radial network or a radiallised section of an interconnected network.</a:t>
            </a:r>
            <a:endParaRPr lang="en-GB" sz="2400" b="1" dirty="0"/>
          </a:p>
          <a:p>
            <a:endParaRPr lang="en-GB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86055"/>
              </p:ext>
            </p:extLst>
          </p:nvPr>
        </p:nvGraphicFramePr>
        <p:xfrm>
          <a:off x="3650601" y="2119921"/>
          <a:ext cx="5345371" cy="420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Visio" r:id="rId4" imgW="7562985" imgH="5953035" progId="Visio.Drawing.15">
                  <p:embed/>
                </p:oleObj>
              </mc:Choice>
              <mc:Fallback>
                <p:oleObj name="Visio" r:id="rId4" imgW="7562985" imgH="595303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0601" y="2119921"/>
                        <a:ext cx="5345371" cy="420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4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2445326" y="457041"/>
            <a:ext cx="4454235" cy="110159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Natural Disturbances available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709" y="1805912"/>
            <a:ext cx="81488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DOWNSTREAM</a:t>
            </a:r>
            <a:r>
              <a:rPr lang="en-GB" sz="2800" b="1" dirty="0" smtClean="0"/>
              <a:t> changes e.g. </a:t>
            </a:r>
          </a:p>
          <a:p>
            <a:pPr lvl="2"/>
            <a:r>
              <a:rPr lang="en-GB" sz="2800" b="1" dirty="0" smtClean="0"/>
              <a:t>Load variation on feeder (or piece of network) of interest:</a:t>
            </a:r>
          </a:p>
          <a:p>
            <a:pPr lvl="2"/>
            <a:r>
              <a:rPr lang="en-GB" sz="2800" b="1" dirty="0" smtClean="0"/>
              <a:t>Produce changes in current and consequent changes in voltage dependent on </a:t>
            </a:r>
            <a:r>
              <a:rPr lang="en-GB" sz="2800" b="1" dirty="0" smtClean="0">
                <a:solidFill>
                  <a:srgbClr val="FF0000"/>
                </a:solidFill>
              </a:rPr>
              <a:t>UPSTREAM</a:t>
            </a:r>
            <a:r>
              <a:rPr lang="en-GB" sz="2800" b="1" dirty="0" smtClean="0"/>
              <a:t> characteristics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UPSTREAM</a:t>
            </a:r>
            <a:r>
              <a:rPr lang="en-GB" sz="2800" b="1" dirty="0" smtClean="0"/>
              <a:t> voltage changes e.g.</a:t>
            </a:r>
          </a:p>
          <a:p>
            <a:r>
              <a:rPr lang="en-GB" sz="2800" b="1" dirty="0"/>
              <a:t>	</a:t>
            </a:r>
            <a:r>
              <a:rPr lang="en-GB" sz="2800" b="1" dirty="0" smtClean="0"/>
              <a:t>Tap changes, or load variation on other feeders:</a:t>
            </a:r>
          </a:p>
          <a:p>
            <a:pPr lvl="2"/>
            <a:r>
              <a:rPr lang="en-GB" sz="2800" b="1" dirty="0" smtClean="0"/>
              <a:t>Produce changes in current dependent on </a:t>
            </a:r>
            <a:r>
              <a:rPr lang="en-GB" sz="2800" b="1" dirty="0" smtClean="0">
                <a:solidFill>
                  <a:srgbClr val="FF0000"/>
                </a:solidFill>
              </a:rPr>
              <a:t>DOWNSTREAM</a:t>
            </a:r>
            <a:r>
              <a:rPr lang="en-GB" sz="2800" b="1" dirty="0" smtClean="0"/>
              <a:t> characteristics 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9787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619681" y="539172"/>
            <a:ext cx="7761700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/>
              <a:t>Natural </a:t>
            </a:r>
            <a:r>
              <a:rPr lang="en-GB" sz="3200" b="1" dirty="0" smtClean="0">
                <a:solidFill>
                  <a:srgbClr val="FF0000"/>
                </a:solidFill>
              </a:rPr>
              <a:t>Downstream</a:t>
            </a:r>
            <a:r>
              <a:rPr lang="en-GB" sz="3200" b="1" dirty="0" smtClean="0"/>
              <a:t> </a:t>
            </a:r>
            <a:r>
              <a:rPr lang="en-GB" sz="3200" b="1" dirty="0"/>
              <a:t>disturbance</a:t>
            </a:r>
            <a:br>
              <a:rPr lang="en-GB" sz="3200" b="1" dirty="0"/>
            </a:br>
            <a:r>
              <a:rPr lang="en-GB" sz="3200" b="1" dirty="0"/>
              <a:t> 3 </a:t>
            </a:r>
            <a:r>
              <a:rPr lang="en-GB" sz="3200" b="1" dirty="0" smtClean="0"/>
              <a:t>seconds on screen  </a:t>
            </a:r>
            <a:r>
              <a:rPr lang="en-GB" sz="3200" b="1" dirty="0"/>
              <a:t>– 0.1% voltage, 18A</a:t>
            </a:r>
            <a:r>
              <a:rPr lang="en-GB" sz="3200" dirty="0"/>
              <a:t> </a:t>
            </a:r>
            <a:endParaRPr lang="en-GB" sz="3200" b="1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1" y="1559266"/>
            <a:ext cx="7387628" cy="48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1516" y="6371992"/>
            <a:ext cx="567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Yields </a:t>
            </a:r>
            <a:r>
              <a:rPr lang="en-GB" sz="2800" dirty="0" smtClean="0">
                <a:solidFill>
                  <a:srgbClr val="FF0000"/>
                </a:solidFill>
              </a:rPr>
              <a:t>Upstream</a:t>
            </a:r>
            <a:r>
              <a:rPr lang="en-GB" sz="2800" dirty="0" smtClean="0"/>
              <a:t> information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1433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32415" y="509460"/>
            <a:ext cx="7327678" cy="92085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Upstream</a:t>
            </a:r>
            <a:r>
              <a:rPr lang="en-GB" sz="2800" b="1" dirty="0"/>
              <a:t> </a:t>
            </a:r>
            <a:r>
              <a:rPr lang="en-GB" sz="2800" b="1" dirty="0" smtClean="0"/>
              <a:t>disturbance - 1 second on</a:t>
            </a:r>
            <a:br>
              <a:rPr lang="en-GB" sz="2800" b="1" dirty="0" smtClean="0"/>
            </a:br>
            <a:r>
              <a:rPr lang="en-GB" sz="2800" b="1" dirty="0" smtClean="0"/>
              <a:t> screen, </a:t>
            </a:r>
            <a:r>
              <a:rPr lang="en-GB" sz="2800" b="1" dirty="0"/>
              <a:t>1-1.5% Voltage, </a:t>
            </a:r>
            <a:r>
              <a:rPr lang="en-GB" sz="2800" b="1" dirty="0" smtClean="0"/>
              <a:t>3-7A (Asymmetrical event)</a:t>
            </a:r>
            <a:endParaRPr lang="en-GB" sz="2800" b="1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651986"/>
            <a:ext cx="7442675" cy="46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3655" y="6324284"/>
            <a:ext cx="631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Yields </a:t>
            </a:r>
            <a:r>
              <a:rPr lang="en-GB" sz="2800" dirty="0" smtClean="0">
                <a:solidFill>
                  <a:srgbClr val="FF0000"/>
                </a:solidFill>
              </a:rPr>
              <a:t>Downstream</a:t>
            </a:r>
            <a:r>
              <a:rPr lang="en-GB" sz="2800" dirty="0" smtClean="0"/>
              <a:t> information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152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2999" y="595587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U</a:t>
            </a:r>
            <a:r>
              <a:rPr lang="en-GB" sz="3600" b="1" dirty="0" smtClean="0">
                <a:latin typeface="+mn-lt"/>
              </a:rPr>
              <a:t>sing Natural Disturbances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683" y="1417525"/>
            <a:ext cx="41575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Advantage: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Small, low power, portable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Passive (Non-invasive)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Easy to use</a:t>
            </a:r>
          </a:p>
          <a:p>
            <a:endParaRPr lang="en-GB" sz="2400" b="1" dirty="0">
              <a:solidFill>
                <a:prstClr val="black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Variable-time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Must be on a Radial network or a radiallised section of an interconnected network.</a:t>
            </a:r>
            <a:endParaRPr lang="en-GB" sz="2400" b="1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650601" y="2119921"/>
          <a:ext cx="5345371" cy="420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Visio" r:id="rId4" imgW="7562985" imgH="5953035" progId="Visio.Drawing.15">
                  <p:embed/>
                </p:oleObj>
              </mc:Choice>
              <mc:Fallback>
                <p:oleObj name="Visio" r:id="rId4" imgW="7562985" imgH="595303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0601" y="2119921"/>
                        <a:ext cx="5345371" cy="420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7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621650" y="624421"/>
            <a:ext cx="5805054" cy="8739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+mn-lt"/>
              </a:rPr>
              <a:t>Applying artificial disturbances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368005"/>
              </p:ext>
            </p:extLst>
          </p:nvPr>
        </p:nvGraphicFramePr>
        <p:xfrm>
          <a:off x="216773" y="1652804"/>
          <a:ext cx="88487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Visio" r:id="rId4" imgW="8848657" imgH="5838735" progId="Visio.Drawing.15">
                  <p:embed/>
                </p:oleObj>
              </mc:Choice>
              <mc:Fallback>
                <p:oleObj name="Visio" r:id="rId4" imgW="8848657" imgH="583873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773" y="1652804"/>
                        <a:ext cx="8848725" cy="583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8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627908" y="394697"/>
            <a:ext cx="5902037" cy="87705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Using artificial disturbances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656" y="2005941"/>
            <a:ext cx="7825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Advantage: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Real-time on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Radial - by design. </a:t>
            </a:r>
          </a:p>
          <a:p>
            <a:pPr lvl="1"/>
            <a:r>
              <a:rPr lang="en-GB" sz="2800" b="1" dirty="0" smtClean="0"/>
              <a:t>The current sensors see ALL the current change, so it will work for interconnected network and it will automatically combine upstream and downstream components.</a:t>
            </a:r>
          </a:p>
          <a:p>
            <a:endParaRPr lang="en-GB" sz="2800" b="1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Disadvantage: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Needs substantial hardware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623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59"/>
          <p:cNvSpPr>
            <a:spLocks noGrp="1"/>
          </p:cNvSpPr>
          <p:nvPr>
            <p:ph type="ctrTitle"/>
          </p:nvPr>
        </p:nvSpPr>
        <p:spPr>
          <a:xfrm>
            <a:off x="1639096" y="1062126"/>
            <a:ext cx="5929745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The Challenge arising…</a:t>
            </a:r>
            <a:endParaRPr lang="en-GB" sz="3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27" y="2663161"/>
            <a:ext cx="8279684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Ageing infrastructure</a:t>
            </a:r>
          </a:p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Potential for increasing faults</a:t>
            </a:r>
          </a:p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Increasing significance of customer minutes lost</a:t>
            </a:r>
          </a:p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Loss of well-understood generation capacity</a:t>
            </a:r>
          </a:p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Increase in Distributed Generation</a:t>
            </a:r>
          </a:p>
          <a:p>
            <a:pPr marL="571500" indent="-571500" fontAlgn="base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Increased demand for connection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288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076831" y="167944"/>
            <a:ext cx="6858000" cy="8219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A real example –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Artificial Disturbances </a:t>
            </a:r>
            <a:endParaRPr lang="en-GB" sz="2800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" y="1000593"/>
            <a:ext cx="6952261" cy="5394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53943" y="1435449"/>
            <a:ext cx="19769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Negligible Power Quality impact unless repeated frequently.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~1% Voltage disturbance on Vac only for 1 cycle (twice).</a:t>
            </a:r>
          </a:p>
          <a:p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35421" y="6273225"/>
            <a:ext cx="560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Can yield </a:t>
            </a:r>
            <a:r>
              <a:rPr lang="en-GB" sz="3200" b="1" dirty="0">
                <a:solidFill>
                  <a:srgbClr val="FF0000"/>
                </a:solidFill>
              </a:rPr>
              <a:t>combined</a:t>
            </a:r>
            <a:r>
              <a:rPr lang="en-GB" sz="3200" b="1" dirty="0"/>
              <a:t> information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325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250372" y="971914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Design FLM solution to give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109" y="2352552"/>
            <a:ext cx="8236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RMS “Break” Fault Level, selectable time T (e.g. 90ms) after Fault Inception</a:t>
            </a:r>
            <a:endParaRPr lang="en-GB" sz="3200" b="1" dirty="0"/>
          </a:p>
          <a:p>
            <a:pPr marL="571500" indent="-5715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 smtClean="0"/>
          </a:p>
          <a:p>
            <a:pPr marL="571500" indent="-5715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Peak “Make” Fault level, ½ cycle after Fault Inception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 smtClean="0"/>
          </a:p>
          <a:p>
            <a:pPr marL="571500" indent="-5715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Motor contribution from attached loads (also at ½ cycle)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154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2673927" y="520077"/>
            <a:ext cx="3689763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Sources of Error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332" y="1815708"/>
            <a:ext cx="804154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>
                <a:solidFill>
                  <a:srgbClr val="FF0000"/>
                </a:solidFill>
              </a:rPr>
              <a:t>Systematic errors:</a:t>
            </a:r>
          </a:p>
          <a:p>
            <a:pPr marL="742950" lvl="1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/>
              <a:t>VT </a:t>
            </a:r>
            <a:r>
              <a:rPr lang="en-GB" sz="2800" b="1" dirty="0"/>
              <a:t>and CT errors, especially phase errors</a:t>
            </a:r>
          </a:p>
          <a:p>
            <a:pPr marL="742950" lvl="1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/>
              <a:t>Network not </a:t>
            </a:r>
            <a:r>
              <a:rPr lang="en-GB" sz="2800" b="1" dirty="0"/>
              <a:t>representative </a:t>
            </a:r>
            <a:r>
              <a:rPr lang="en-GB" sz="2800" b="1" dirty="0" smtClean="0"/>
              <a:t>– e.g. motors </a:t>
            </a:r>
            <a:r>
              <a:rPr lang="en-GB" sz="2800" b="1" dirty="0"/>
              <a:t>not </a:t>
            </a:r>
            <a:r>
              <a:rPr lang="en-GB" sz="2800" b="1" dirty="0" smtClean="0"/>
              <a:t>present </a:t>
            </a:r>
            <a:endParaRPr lang="en-GB" sz="2800" b="1" dirty="0"/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Random </a:t>
            </a:r>
            <a:r>
              <a:rPr lang="en-GB" sz="2800" b="1" dirty="0">
                <a:solidFill>
                  <a:srgbClr val="FF0000"/>
                </a:solidFill>
              </a:rPr>
              <a:t>errors:</a:t>
            </a:r>
          </a:p>
          <a:p>
            <a:pPr marL="742950" lvl="1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/>
              <a:t>Instrumentation noise</a:t>
            </a:r>
          </a:p>
          <a:p>
            <a:pPr marL="742950" lvl="1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/>
              <a:t>Background Network noise</a:t>
            </a:r>
          </a:p>
          <a:p>
            <a:pPr marL="742950" lvl="1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smtClean="0"/>
              <a:t>Low Disturbance </a:t>
            </a:r>
            <a:r>
              <a:rPr lang="en-GB" sz="2800" b="1" dirty="0"/>
              <a:t>level (or lack </a:t>
            </a:r>
            <a:r>
              <a:rPr lang="en-GB" sz="2800" b="1" dirty="0" smtClean="0"/>
              <a:t>of disturbances)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667" y="5903893"/>
            <a:ext cx="7726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solidFill>
                  <a:srgbClr val="FF0000"/>
                </a:solidFill>
              </a:rPr>
              <a:t>BUT REMEMBER – The goal also includes </a:t>
            </a:r>
            <a:r>
              <a:rPr lang="en-GB" sz="2800" b="1" dirty="0">
                <a:solidFill>
                  <a:srgbClr val="FF0000"/>
                </a:solidFill>
              </a:rPr>
              <a:t>reducing need </a:t>
            </a:r>
            <a:r>
              <a:rPr lang="en-GB" sz="2800" b="1" dirty="0" smtClean="0">
                <a:solidFill>
                  <a:srgbClr val="FF0000"/>
                </a:solidFill>
              </a:rPr>
              <a:t>to rely on possibly inadequate model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1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799051" y="361507"/>
            <a:ext cx="7568772" cy="2187257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Initial Difficulties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Such products have not been available – how do we know it works?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795" y="2849544"/>
            <a:ext cx="8589818" cy="373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Test </a:t>
            </a:r>
            <a:r>
              <a:rPr lang="en-GB" sz="3200" b="1" dirty="0"/>
              <a:t>sites non-existent – </a:t>
            </a:r>
            <a:endParaRPr lang="en-GB" sz="3200" b="1" dirty="0" smtClean="0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	Difficulty </a:t>
            </a:r>
            <a:r>
              <a:rPr lang="en-GB" sz="3200" b="1" dirty="0"/>
              <a:t>of comparison against real faults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/>
              <a:t>Motors not present – </a:t>
            </a:r>
          </a:p>
          <a:p>
            <a:pPr>
              <a:lnSpc>
                <a:spcPct val="7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		What </a:t>
            </a:r>
            <a:r>
              <a:rPr lang="en-GB" sz="3200" b="1" dirty="0"/>
              <a:t>assumptions should be made, if </a:t>
            </a:r>
            <a:r>
              <a:rPr lang="en-GB" sz="3200" b="1" dirty="0" smtClean="0"/>
              <a:t>any. </a:t>
            </a:r>
          </a:p>
          <a:p>
            <a:pPr>
              <a:lnSpc>
                <a:spcPct val="7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 smtClean="0"/>
          </a:p>
          <a:p>
            <a:pPr marL="571500" indent="-571500">
              <a:lnSpc>
                <a:spcPct val="78000"/>
              </a:lnSpc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Are </a:t>
            </a:r>
            <a:r>
              <a:rPr lang="en-GB" sz="3200" b="1" dirty="0"/>
              <a:t>the existing modelling assumptions relevant </a:t>
            </a:r>
            <a:r>
              <a:rPr lang="en-GB" sz="3200" b="1" dirty="0" smtClean="0"/>
              <a:t>	(</a:t>
            </a:r>
            <a:r>
              <a:rPr lang="en-GB" sz="3200" b="1" dirty="0"/>
              <a:t>e.g. 1 MVA of motor contribution per x  MVA </a:t>
            </a:r>
            <a:r>
              <a:rPr lang="en-GB" sz="3200" b="1" dirty="0" smtClean="0"/>
              <a:t>of 	load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1447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52662" y="356806"/>
            <a:ext cx="6858000" cy="82193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What kind of result should we 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expect?</a:t>
            </a:r>
            <a:endParaRPr lang="en-GB" sz="2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34043"/>
            <a:ext cx="2857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For a noisy network, we must expect a noisy set of results. </a:t>
            </a:r>
          </a:p>
          <a:p>
            <a:endParaRPr lang="en-GB" sz="2400" b="1" dirty="0"/>
          </a:p>
          <a:p>
            <a:r>
              <a:rPr lang="en-GB" sz="2400" b="1" dirty="0" smtClean="0"/>
              <a:t>Show results over a period of time as a Probability Density Function (PDF) </a:t>
            </a:r>
          </a:p>
          <a:p>
            <a:r>
              <a:rPr lang="en-GB" sz="2800" b="1" dirty="0" smtClean="0"/>
              <a:t> 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37988"/>
            <a:ext cx="6329916" cy="5564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3179" y="2046474"/>
            <a:ext cx="270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Accumulated Incidence x size of disturbance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49749" y="6189307"/>
            <a:ext cx="38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Fault Level Current (kA)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3117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50257" y="220842"/>
            <a:ext cx="6858000" cy="111612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+mn-lt"/>
              </a:rPr>
              <a:t>As a 3D surface plot, or series of PDFs </a:t>
            </a:r>
            <a:br>
              <a:rPr lang="en-GB" sz="2400" b="1" dirty="0" smtClean="0">
                <a:latin typeface="+mn-lt"/>
              </a:rPr>
            </a:br>
            <a:r>
              <a:rPr lang="en-GB" sz="2400" b="1" dirty="0" smtClean="0">
                <a:latin typeface="+mn-lt"/>
              </a:rPr>
              <a:t>describing a longer period of time – </a:t>
            </a:r>
            <a:br>
              <a:rPr lang="en-GB" sz="2400" b="1" dirty="0" smtClean="0">
                <a:latin typeface="+mn-lt"/>
              </a:rPr>
            </a:br>
            <a:r>
              <a:rPr lang="en-GB" sz="2400" b="1" dirty="0" smtClean="0">
                <a:latin typeface="+mn-lt"/>
              </a:rPr>
              <a:t>e.g. a day, week or month </a:t>
            </a:r>
            <a:endParaRPr lang="en-GB" sz="24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9" y="1475509"/>
            <a:ext cx="8776855" cy="5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1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1724" y="831114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How well can this system work?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382" y="2047504"/>
            <a:ext cx="8445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11kV tests </a:t>
            </a:r>
            <a:r>
              <a:rPr lang="en-GB" sz="2800" b="1" dirty="0" smtClean="0"/>
              <a:t>of PM7000 FLM at S &amp; C Electric, Chicago, USA, July 2012, using pairs of very short (5ms), fairly high current (500A) pulses.</a:t>
            </a:r>
          </a:p>
          <a:p>
            <a:r>
              <a:rPr lang="en-GB" sz="2800" b="1" dirty="0" smtClean="0"/>
              <a:t> (With Western Power Distribution – approx. ¼ of UK)</a:t>
            </a:r>
            <a:endParaRPr lang="en-GB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00534"/>
              </p:ext>
            </p:extLst>
          </p:nvPr>
        </p:nvGraphicFramePr>
        <p:xfrm>
          <a:off x="834737" y="4048991"/>
          <a:ext cx="7491845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854"/>
                <a:gridCol w="2199846"/>
                <a:gridCol w="1990758"/>
                <a:gridCol w="1048387"/>
              </a:tblGrid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</a:rPr>
                        <a:t>Fault Level Results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i="1" u="none" strike="noStrike" dirty="0">
                          <a:effectLst/>
                        </a:rPr>
                        <a:t>Predicted</a:t>
                      </a:r>
                      <a:endParaRPr lang="en-GB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i="1" u="none" strike="noStrike" dirty="0">
                          <a:effectLst/>
                        </a:rPr>
                        <a:t>Actual</a:t>
                      </a:r>
                      <a:endParaRPr lang="en-GB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1" u="none" strike="noStrike" dirty="0">
                          <a:effectLst/>
                        </a:rPr>
                        <a:t>Error</a:t>
                      </a:r>
                      <a:endParaRPr lang="en-GB" sz="3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</a:rPr>
                        <a:t>Peak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30.63kA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smtClean="0">
                          <a:effectLst/>
                        </a:rPr>
                        <a:t>31.34kA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2.26%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effectLst/>
                        </a:rPr>
                        <a:t>RMS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12.72kA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</a:rPr>
                        <a:t>13.10kA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200" b="1" u="none" strike="noStrike" dirty="0">
                          <a:effectLst/>
                        </a:rPr>
                        <a:t>2.90%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968836" y="4274127"/>
            <a:ext cx="1662545" cy="2057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5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2999" y="761841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How well can this system work?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60" y="1710089"/>
            <a:ext cx="903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LV tests </a:t>
            </a:r>
            <a:r>
              <a:rPr lang="en-GB" sz="2800" b="1" dirty="0" smtClean="0"/>
              <a:t>of PM7000 FLM at Kelvatek, 29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May 2013</a:t>
            </a:r>
          </a:p>
          <a:p>
            <a:pPr algn="ctr"/>
            <a:r>
              <a:rPr lang="en-GB" sz="2800" b="1" dirty="0" smtClean="0"/>
              <a:t> (With Scottish Power Energy Networks - approx. 1/7 of UK )</a:t>
            </a:r>
            <a:endParaRPr lang="en-GB" sz="2800" b="1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6" y="2790507"/>
            <a:ext cx="874914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79127" y="3380509"/>
            <a:ext cx="2767444" cy="32073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184564" y="3699164"/>
            <a:ext cx="969818" cy="27085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7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20459" y="723015"/>
            <a:ext cx="6858000" cy="114268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Case Study 1. 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Different numbers of Transformers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749" y="2409011"/>
            <a:ext cx="84459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Reading town (pop. 155,000) typically served at 11kV by two parallel transformers. </a:t>
            </a:r>
            <a:r>
              <a:rPr lang="en-GB" sz="2800" b="1" dirty="0" smtClean="0">
                <a:solidFill>
                  <a:srgbClr val="FF0000"/>
                </a:solidFill>
              </a:rPr>
              <a:t>SSE wanted to validate their models for 2, 1 and 3 transformer running.</a:t>
            </a:r>
          </a:p>
          <a:p>
            <a:endParaRPr lang="en-GB" sz="2800" b="1" dirty="0"/>
          </a:p>
          <a:p>
            <a:r>
              <a:rPr lang="en-GB" sz="2800" b="1" dirty="0" smtClean="0"/>
              <a:t>FLM connected to feeder serving town centre (offices) </a:t>
            </a:r>
          </a:p>
          <a:p>
            <a:r>
              <a:rPr lang="en-GB" sz="2800" b="1" dirty="0" smtClean="0"/>
              <a:t>Ran 1 week (normal 2 transformers)</a:t>
            </a:r>
          </a:p>
          <a:p>
            <a:r>
              <a:rPr lang="en-GB" sz="2800" b="1" dirty="0" smtClean="0"/>
              <a:t>Check results. 1 transformer running approved</a:t>
            </a:r>
          </a:p>
          <a:p>
            <a:r>
              <a:rPr lang="en-GB" sz="2800" b="1" dirty="0" smtClean="0"/>
              <a:t>Ran 1 week (1 transformer)</a:t>
            </a:r>
          </a:p>
          <a:p>
            <a:r>
              <a:rPr lang="en-GB" sz="2800" b="1" dirty="0" smtClean="0"/>
              <a:t>Ran 1 week (3 transformers)</a:t>
            </a:r>
          </a:p>
        </p:txBody>
      </p:sp>
    </p:spTree>
    <p:extLst>
      <p:ext uri="{BB962C8B-B14F-4D97-AF65-F5344CB8AC3E}">
        <p14:creationId xmlns:p14="http://schemas.microsoft.com/office/powerpoint/2010/main" val="191429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3037" y="615389"/>
            <a:ext cx="7234132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Voltage and current envelope showing daily/weekly load variation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" y="1669313"/>
            <a:ext cx="9127794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3000" y="1054988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Plus we must aim for…</a:t>
            </a:r>
            <a:endParaRPr lang="en-GB" sz="3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64" y="2372215"/>
            <a:ext cx="82450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Increased efficiency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Best utilisation </a:t>
            </a:r>
            <a:r>
              <a:rPr lang="en-GB" sz="3200" dirty="0"/>
              <a:t>of network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Maximum use </a:t>
            </a:r>
            <a:r>
              <a:rPr lang="en-GB" sz="3200" dirty="0" smtClean="0"/>
              <a:t>of other </a:t>
            </a:r>
            <a:r>
              <a:rPr lang="en-GB" sz="3200" dirty="0"/>
              <a:t>resources</a:t>
            </a:r>
          </a:p>
          <a:p>
            <a:r>
              <a:rPr lang="en-GB" sz="2400" dirty="0"/>
              <a:t> </a:t>
            </a:r>
            <a:r>
              <a:rPr lang="en-GB" sz="2400" dirty="0" smtClean="0"/>
              <a:t> </a:t>
            </a:r>
            <a:endParaRPr lang="en-GB" sz="1050" dirty="0"/>
          </a:p>
          <a:p>
            <a:r>
              <a:rPr lang="en-GB" sz="3200" dirty="0"/>
              <a:t>At the same time </a:t>
            </a:r>
            <a:r>
              <a:rPr lang="en-GB" sz="3200" dirty="0" smtClean="0"/>
              <a:t>as… </a:t>
            </a:r>
            <a:endParaRPr lang="en-GB" sz="3200" dirty="0"/>
          </a:p>
          <a:p>
            <a:r>
              <a:rPr lang="en-GB" sz="3200" dirty="0"/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Keeping the network safe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Maintaining/Increasing </a:t>
            </a:r>
            <a:r>
              <a:rPr lang="en-GB" sz="3200" dirty="0"/>
              <a:t>security of supply.</a:t>
            </a:r>
          </a:p>
          <a:p>
            <a:r>
              <a:rPr lang="en-GB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950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3037" y="615389"/>
            <a:ext cx="7234132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Voltage and current envelope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one day with small spikes visible</a:t>
            </a:r>
            <a:endParaRPr lang="en-GB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623"/>
            <a:ext cx="9143117" cy="50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8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3037" y="615389"/>
            <a:ext cx="7234132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Example small spike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25A produced ~40V = 0.4% variation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20" y="1771758"/>
            <a:ext cx="9284245" cy="50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3037" y="615389"/>
            <a:ext cx="7234132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Reading Town – 3 week trial 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90ms RMS Fault Level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53" y="1834428"/>
            <a:ext cx="83439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890301" y="638051"/>
            <a:ext cx="7234132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Probability Density Function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(PDF) for full period</a:t>
            </a:r>
            <a:endParaRPr lang="en-GB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7" y="1875991"/>
            <a:ext cx="83439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555914" y="519545"/>
            <a:ext cx="8073736" cy="10135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Individual 30 min. interval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results, weighting </a:t>
            </a:r>
            <a:r>
              <a:rPr lang="en-GB" sz="3600" b="1" smtClean="0">
                <a:latin typeface="+mn-lt"/>
              </a:rPr>
              <a:t>&amp; PDF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2" y="1803255"/>
            <a:ext cx="83439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-20782" y="721178"/>
            <a:ext cx="9279081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Probability Density Function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(PDF) with filtering, for full period (blue line)</a:t>
            </a:r>
            <a:endParaRPr lang="en-GB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1808018"/>
            <a:ext cx="8385464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-20782" y="721178"/>
            <a:ext cx="9279081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Time graph and PDF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with filtering, for 7 day sections(blue line)</a:t>
            </a:r>
            <a:endParaRPr lang="en-GB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8" y="1836160"/>
            <a:ext cx="8191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-20782" y="721178"/>
            <a:ext cx="9279081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Time graph and PDF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with filtering, for 7 day sections(blue line)</a:t>
            </a:r>
            <a:endParaRPr lang="en-GB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8" y="1856941"/>
            <a:ext cx="8191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-20782" y="721178"/>
            <a:ext cx="9279081" cy="936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Time graph and PDF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 with filtering, for 7 day sections(blue line)</a:t>
            </a:r>
            <a:endParaRPr lang="en-GB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8" y="1846551"/>
            <a:ext cx="8191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610589" y="249381"/>
            <a:ext cx="5798129" cy="14962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Case study  2. 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Chester city centre.</a:t>
            </a:r>
            <a:endParaRPr lang="en-GB" sz="3600" b="1" dirty="0">
              <a:latin typeface="+mn-lt"/>
            </a:endParaRPr>
          </a:p>
        </p:txBody>
      </p:sp>
      <p:pic>
        <p:nvPicPr>
          <p:cNvPr id="5" name="Picture 4" descr="http://upload.wikimedia.org/wikipedia/commons/b/b2/Bridge_Street,_Ch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77" y="2283764"/>
            <a:ext cx="4098925" cy="30741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9653" y="2158215"/>
            <a:ext cx="4488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Normally run as a four-transformer meshed group</a:t>
            </a:r>
            <a:endParaRPr lang="en-GB" sz="1200" b="1" dirty="0" smtClean="0"/>
          </a:p>
          <a:p>
            <a:endParaRPr lang="en-GB" sz="800" b="1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Scottish Power want more security of supply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2800" b="1" dirty="0" smtClean="0"/>
              <a:t>A fifth transformer is available, but can it be used?</a:t>
            </a:r>
          </a:p>
          <a:p>
            <a:endParaRPr lang="en-GB" sz="1200" b="1" dirty="0" smtClean="0"/>
          </a:p>
          <a:p>
            <a:r>
              <a:rPr lang="en-GB" sz="2800" b="1" dirty="0" smtClean="0">
                <a:solidFill>
                  <a:srgbClr val="FF0000"/>
                </a:solidFill>
              </a:rPr>
              <a:t>Planners say NO</a:t>
            </a:r>
            <a:r>
              <a:rPr lang="en-GB" sz="2800" b="1" dirty="0" smtClean="0"/>
              <a:t> (excessive Fault level)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5030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3000" y="891358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What do we mean by Fault Level?</a:t>
            </a:r>
            <a:endParaRPr lang="en-GB" sz="3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112" y="1989324"/>
            <a:ext cx="77817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Fault Level, Fault Current, Prospective Fault Level all mean the same thing…</a:t>
            </a:r>
          </a:p>
          <a:p>
            <a:pPr>
              <a:lnSpc>
                <a:spcPts val="3000"/>
              </a:lnSpc>
            </a:pPr>
            <a:endParaRPr lang="en-GB" sz="2800" dirty="0" smtClean="0"/>
          </a:p>
          <a:p>
            <a:pPr algn="ctr">
              <a:lnSpc>
                <a:spcPts val="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The worst case current that can </a:t>
            </a:r>
          </a:p>
          <a:p>
            <a:pPr algn="ctr">
              <a:lnSpc>
                <a:spcPts val="3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flow in the event of a fault. </a:t>
            </a:r>
          </a:p>
          <a:p>
            <a:pPr>
              <a:lnSpc>
                <a:spcPts val="3000"/>
              </a:lnSpc>
            </a:pPr>
            <a:endParaRPr lang="en-GB" sz="2800" dirty="0" smtClean="0"/>
          </a:p>
          <a:p>
            <a:pPr>
              <a:lnSpc>
                <a:spcPts val="3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is also expressed as Power on all three phases, </a:t>
            </a:r>
          </a:p>
          <a:p>
            <a:pPr>
              <a:lnSpc>
                <a:spcPts val="3000"/>
              </a:lnSpc>
            </a:pPr>
            <a:r>
              <a:rPr lang="en-GB" sz="2800" dirty="0"/>
              <a:t>i.e. Fault Current x Nominal Voltage (P-N) x 3</a:t>
            </a:r>
          </a:p>
          <a:p>
            <a:pPr>
              <a:lnSpc>
                <a:spcPts val="3000"/>
              </a:lnSpc>
            </a:pPr>
            <a:endParaRPr lang="en-GB" sz="2800" dirty="0" smtClean="0"/>
          </a:p>
          <a:p>
            <a:pPr>
              <a:lnSpc>
                <a:spcPts val="3000"/>
              </a:lnSpc>
            </a:pPr>
            <a:r>
              <a:rPr lang="en-GB" sz="2800" dirty="0" smtClean="0"/>
              <a:t>It is the current</a:t>
            </a:r>
          </a:p>
          <a:p>
            <a:pPr marL="571500" indent="-5715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we must interrupt </a:t>
            </a:r>
            <a:r>
              <a:rPr lang="en-GB" sz="2800" b="1" dirty="0" smtClean="0">
                <a:solidFill>
                  <a:srgbClr val="FF0000"/>
                </a:solidFill>
              </a:rPr>
              <a:t>safely</a:t>
            </a:r>
          </a:p>
          <a:p>
            <a:pPr marL="571500" indent="-5715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800" dirty="0" smtClean="0"/>
              <a:t>for which the </a:t>
            </a:r>
            <a:r>
              <a:rPr lang="en-GB" sz="2800" b="1" dirty="0" smtClean="0">
                <a:solidFill>
                  <a:srgbClr val="FF0000"/>
                </a:solidFill>
              </a:rPr>
              <a:t>infrastructure must be designed</a:t>
            </a:r>
            <a:r>
              <a:rPr lang="en-GB" sz="2800" dirty="0" smtClean="0"/>
              <a:t>.</a:t>
            </a:r>
          </a:p>
          <a:p>
            <a:pPr>
              <a:lnSpc>
                <a:spcPts val="3000"/>
              </a:lnSpc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20432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576100" y="509154"/>
            <a:ext cx="5957308" cy="6086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Proposition the planners to: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749" y="1610591"/>
            <a:ext cx="7762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Model four group operation as accurately as possible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Measure using FLM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Compare with model</a:t>
            </a:r>
            <a:r>
              <a:rPr lang="en-GB" sz="2400" b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62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576100" y="509154"/>
            <a:ext cx="5957308" cy="6086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Proposition the planners to: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749" y="1610591"/>
            <a:ext cx="776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Model four group operation as accurately as possible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Measure using FLM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Compare with model</a:t>
            </a:r>
            <a:r>
              <a:rPr lang="en-GB" sz="2400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If comparable, and well below fault level, then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Model five group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If result still adequately below </a:t>
            </a:r>
            <a:r>
              <a:rPr lang="en-GB" sz="2400" b="1" dirty="0">
                <a:solidFill>
                  <a:prstClr val="black"/>
                </a:solidFill>
              </a:rPr>
              <a:t>fault level, </a:t>
            </a:r>
            <a:r>
              <a:rPr lang="en-GB" sz="2400" b="1" dirty="0" smtClean="0">
                <a:solidFill>
                  <a:prstClr val="black"/>
                </a:solidFill>
              </a:rPr>
              <a:t>then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Switch in fifth transformer, and do short measurement with FLM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Compare with model</a:t>
            </a:r>
          </a:p>
        </p:txBody>
      </p:sp>
    </p:spTree>
    <p:extLst>
      <p:ext uri="{BB962C8B-B14F-4D97-AF65-F5344CB8AC3E}">
        <p14:creationId xmlns:p14="http://schemas.microsoft.com/office/powerpoint/2010/main" val="38606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576100" y="509154"/>
            <a:ext cx="5957308" cy="6086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Proposition the planners to: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749" y="1610591"/>
            <a:ext cx="77620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Model four group operation as accurately as possible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Measure using FLM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Compare with model</a:t>
            </a:r>
            <a:r>
              <a:rPr lang="en-GB" sz="2400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If comparable, and well below fault level, then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Model five group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If result still adequately below </a:t>
            </a:r>
            <a:r>
              <a:rPr lang="en-GB" sz="2400" b="1" dirty="0">
                <a:solidFill>
                  <a:prstClr val="black"/>
                </a:solidFill>
              </a:rPr>
              <a:t>fault level, </a:t>
            </a:r>
            <a:r>
              <a:rPr lang="en-GB" sz="2400" b="1" dirty="0" smtClean="0">
                <a:solidFill>
                  <a:prstClr val="black"/>
                </a:solidFill>
              </a:rPr>
              <a:t>then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Switch in fifth transformer, and do short measurement with FLM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FF0000"/>
                </a:solidFill>
              </a:rPr>
              <a:t>Compare with model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If comparable and below fault level, extend measurement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 If consistently below fault level, 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Obtain approval to use fifth transformer when required.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687882" y="644236"/>
            <a:ext cx="7789016" cy="81611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+mn-lt"/>
              </a:rPr>
              <a:t>3D result showing test period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Daily variation in disturbance energy visible</a:t>
            </a:r>
            <a:endParaRPr lang="en-GB" sz="32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40" y="1460355"/>
            <a:ext cx="8343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65324" y="488373"/>
            <a:ext cx="7234132" cy="101354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smtClean="0">
                <a:latin typeface="+mn-lt"/>
              </a:rPr>
              <a:t>3D result showing test period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and change in Fault level</a:t>
            </a:r>
            <a:endParaRPr lang="en-GB" sz="32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40" y="1501919"/>
            <a:ext cx="83439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23761" y="342900"/>
            <a:ext cx="7234132" cy="6086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Results at FLM location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373" y="1569026"/>
            <a:ext cx="83127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GB" sz="2400" b="1" dirty="0" smtClean="0"/>
              <a:t>Four group model	(IPSA)  		10.16kA</a:t>
            </a:r>
            <a:r>
              <a:rPr lang="en-GB" sz="2400" b="1" dirty="0" smtClean="0">
                <a:solidFill>
                  <a:srgbClr val="92D050"/>
                </a:solidFill>
              </a:rPr>
              <a:t>*</a:t>
            </a:r>
          </a:p>
          <a:p>
            <a:pPr lvl="3"/>
            <a:r>
              <a:rPr lang="en-GB" sz="2400" b="1" dirty="0" smtClean="0"/>
              <a:t>Four group FLM 			10.19 kA</a:t>
            </a:r>
            <a:r>
              <a:rPr lang="en-GB" sz="2400" b="1" dirty="0" smtClean="0">
                <a:solidFill>
                  <a:srgbClr val="92D050"/>
                </a:solidFill>
              </a:rPr>
              <a:t>*</a:t>
            </a:r>
          </a:p>
          <a:p>
            <a:pPr lvl="3"/>
            <a:endParaRPr lang="en-GB" sz="2400" b="1" dirty="0"/>
          </a:p>
          <a:p>
            <a:pPr lvl="3"/>
            <a:r>
              <a:rPr lang="en-GB" sz="2400" b="1" dirty="0" smtClean="0"/>
              <a:t>Five group model	(IPSA)		11.68 kA</a:t>
            </a:r>
            <a:r>
              <a:rPr lang="en-GB" sz="2400" b="1" dirty="0" smtClean="0">
                <a:solidFill>
                  <a:srgbClr val="FF0000"/>
                </a:solidFill>
              </a:rPr>
              <a:t>**</a:t>
            </a:r>
          </a:p>
          <a:p>
            <a:pPr lvl="3"/>
            <a:r>
              <a:rPr lang="en-GB" sz="2400" b="1" dirty="0" smtClean="0"/>
              <a:t>Five group FLM			11.14 kA</a:t>
            </a:r>
            <a:r>
              <a:rPr lang="en-GB" sz="2400" b="1" dirty="0" smtClean="0">
                <a:solidFill>
                  <a:srgbClr val="FF0000"/>
                </a:solidFill>
              </a:rPr>
              <a:t>**</a:t>
            </a:r>
            <a:r>
              <a:rPr lang="en-GB" dirty="0" smtClean="0"/>
              <a:t>	</a:t>
            </a:r>
          </a:p>
          <a:p>
            <a:endParaRPr lang="en-GB" dirty="0"/>
          </a:p>
          <a:p>
            <a:r>
              <a:rPr lang="en-GB" sz="2000" b="1" dirty="0" smtClean="0">
                <a:solidFill>
                  <a:schemeClr val="accent6"/>
                </a:solidFill>
              </a:rPr>
              <a:t>* Confidence </a:t>
            </a:r>
            <a:r>
              <a:rPr lang="en-GB" sz="2000" b="1" dirty="0">
                <a:solidFill>
                  <a:schemeClr val="accent6"/>
                </a:solidFill>
              </a:rPr>
              <a:t>gained that the IPSA model is accurate  for Period 1 (4 Group) as the FLM result is ~0.3% </a:t>
            </a:r>
            <a:r>
              <a:rPr lang="en-GB" sz="2000" b="1" dirty="0" smtClean="0">
                <a:solidFill>
                  <a:schemeClr val="accent6"/>
                </a:solidFill>
              </a:rPr>
              <a:t>out</a:t>
            </a:r>
          </a:p>
          <a:p>
            <a:r>
              <a:rPr lang="en-GB" sz="2000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** </a:t>
            </a:r>
            <a:r>
              <a:rPr lang="en-GB" sz="2000" dirty="0">
                <a:solidFill>
                  <a:srgbClr val="FF0000"/>
                </a:solidFill>
              </a:rPr>
              <a:t>Results generated by FLM over the 2 weeks in Period 2 (5 Group) suggest that the FL is 4.8% lower than the IPSA model </a:t>
            </a:r>
            <a:r>
              <a:rPr lang="en-GB" sz="2000" dirty="0" smtClean="0">
                <a:solidFill>
                  <a:srgbClr val="FF0000"/>
                </a:solidFill>
              </a:rPr>
              <a:t>predicted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b="1" dirty="0"/>
              <a:t>Conclusion: Despite the variation between FLM results and IPSA, both sets of results indicate that the Group could be run as a 5 group, should that offer operational benefits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3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724891" y="2712027"/>
            <a:ext cx="5596354" cy="14859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smtClean="0">
                <a:latin typeface="+mn-lt"/>
              </a:rPr>
              <a:t>A measurement</a:t>
            </a:r>
            <a:br>
              <a:rPr lang="en-GB" sz="5400" b="1" dirty="0" smtClean="0">
                <a:latin typeface="+mn-lt"/>
              </a:rPr>
            </a:br>
            <a:r>
              <a:rPr lang="en-GB" sz="5400" b="1" dirty="0" smtClean="0">
                <a:latin typeface="+mn-lt"/>
              </a:rPr>
              <a:t> solution exists!</a:t>
            </a:r>
            <a:endParaRPr lang="en-GB" sz="54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392" y="2006722"/>
            <a:ext cx="8639503" cy="485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+mj-lt"/>
              <a:buAutoNum type="roman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N PowerPoin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6325"/>
            <a:ext cx="9144000" cy="64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Potential Use Cases: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6" y="1663328"/>
            <a:ext cx="8639503" cy="4851278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Identify safety risks arising from overrated switchgear 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Identify additional network capacity for new connections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Validate fault level reinforcement plans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Observe the fault level contribution from connected customers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Improve existing understanding of fault level variance over several seasons / years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dirty="0" smtClean="0"/>
              <a:t>Validate existing network models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b="1" dirty="0" smtClean="0"/>
              <a:t>Identify optimum network running arrangements without exceeding fault level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400" b="1" dirty="0" smtClean="0"/>
              <a:t>Facilitate Active Network Management schemes that control network fault level</a:t>
            </a:r>
          </a:p>
          <a:p>
            <a:pPr marL="571500" indent="-571500">
              <a:buFont typeface="+mj-lt"/>
              <a:buAutoNum type="romanUcPeriod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689C-A6D6-4572-8473-2AA69AA8F097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3076" y="6514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Innovation Overview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64208" y="6514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6689C-A6D6-4572-8473-2AA69AA8F097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50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923761" y="342900"/>
            <a:ext cx="7234132" cy="6086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3600" b="1" dirty="0" smtClean="0">
                <a:latin typeface="+mn-lt"/>
              </a:rPr>
              <a:t>Other uses</a:t>
            </a:r>
            <a:endParaRPr lang="en-GB" sz="36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373" y="1569026"/>
            <a:ext cx="831272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prstClr val="black"/>
              </a:solidFill>
            </a:endParaRPr>
          </a:p>
          <a:p>
            <a:r>
              <a:rPr lang="en-GB" sz="2800" b="1" dirty="0" smtClean="0">
                <a:solidFill>
                  <a:prstClr val="black"/>
                </a:solidFill>
              </a:rPr>
              <a:t>Establish local Fault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</a:rPr>
              <a:t>A</a:t>
            </a:r>
            <a:r>
              <a:rPr lang="en-GB" sz="2800" b="1" dirty="0" smtClean="0">
                <a:solidFill>
                  <a:prstClr val="black"/>
                </a:solidFill>
              </a:rPr>
              <a:t>s an aid to Harmonics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</a:rPr>
              <a:t>T</a:t>
            </a:r>
            <a:r>
              <a:rPr lang="en-GB" sz="2800" b="1" dirty="0" smtClean="0">
                <a:solidFill>
                  <a:prstClr val="black"/>
                </a:solidFill>
              </a:rPr>
              <a:t>o advise parameters to would-be Distributed Generation 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</a:rPr>
              <a:t>To help big polluters to police themselves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prstClr val="black"/>
                </a:solidFill>
              </a:rPr>
              <a:t>Inform Automatic </a:t>
            </a:r>
            <a:r>
              <a:rPr lang="en-GB" sz="2800" b="1" dirty="0" err="1" smtClean="0">
                <a:solidFill>
                  <a:prstClr val="black"/>
                </a:solidFill>
              </a:rPr>
              <a:t>Disconnector</a:t>
            </a:r>
            <a:r>
              <a:rPr lang="en-GB" sz="2800" b="1" dirty="0" smtClean="0">
                <a:solidFill>
                  <a:prstClr val="black"/>
                </a:solidFill>
              </a:rPr>
              <a:t> settings (SEECO)</a:t>
            </a:r>
          </a:p>
          <a:p>
            <a:endParaRPr lang="en-GB" sz="2800" dirty="0">
              <a:solidFill>
                <a:srgbClr val="4472C4"/>
              </a:solidFill>
            </a:endParaRPr>
          </a:p>
          <a:p>
            <a:r>
              <a:rPr lang="en-GB" sz="2800" b="1" dirty="0">
                <a:solidFill>
                  <a:prstClr val="black"/>
                </a:solidFill>
              </a:rPr>
              <a:t>Aid to Fire </a:t>
            </a:r>
            <a:r>
              <a:rPr lang="en-GB" sz="2800" b="1" dirty="0" err="1">
                <a:solidFill>
                  <a:prstClr val="black"/>
                </a:solidFill>
              </a:rPr>
              <a:t>Retardent</a:t>
            </a:r>
            <a:r>
              <a:rPr lang="en-GB" sz="2800" b="1" dirty="0">
                <a:solidFill>
                  <a:prstClr val="black"/>
                </a:solidFill>
              </a:rPr>
              <a:t> Index specification for Arc Flash protection clothing</a:t>
            </a:r>
            <a:r>
              <a:rPr lang="en-GB" sz="2800" b="1" dirty="0" smtClean="0">
                <a:solidFill>
                  <a:prstClr val="black"/>
                </a:solidFill>
              </a:rPr>
              <a:t>.   FACTS/Motor contribution</a:t>
            </a:r>
          </a:p>
          <a:p>
            <a:endParaRPr lang="en-GB" sz="2800" b="1" dirty="0">
              <a:solidFill>
                <a:prstClr val="black"/>
              </a:solidFill>
            </a:endParaRPr>
          </a:p>
          <a:p>
            <a:endParaRPr lang="en-GB" sz="2800" b="1" dirty="0">
              <a:solidFill>
                <a:prstClr val="black"/>
              </a:solidFill>
            </a:endParaRPr>
          </a:p>
          <a:p>
            <a:endParaRPr lang="en-GB" sz="2800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6764208" y="65146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46689C-A6D6-4572-8473-2AA69AA8F097}" type="slidenum">
              <a:rPr lang="en-GB" smtClean="0"/>
              <a:pPr/>
              <a:t>59</a:t>
            </a:fld>
            <a:endParaRPr lang="en-GB" dirty="0"/>
          </a:p>
        </p:txBody>
      </p:sp>
      <p:pic>
        <p:nvPicPr>
          <p:cNvPr id="6" name="Picture 5" descr="SPEN PowerPoint 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6325"/>
            <a:ext cx="9144000" cy="648167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3076" y="65146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Innovation Overview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Where Next?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1385248"/>
            <a:ext cx="8639503" cy="11687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 smtClean="0"/>
              <a:t>‘Facilitate Active Network Management schemes that control network fault level’</a:t>
            </a:r>
          </a:p>
          <a:p>
            <a:pPr marL="571500" indent="-571500">
              <a:buFont typeface="+mj-lt"/>
              <a:buAutoNum type="romanUcPeriod"/>
            </a:pP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689C-A6D6-4572-8473-2AA69AA8F097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483" y="2727434"/>
            <a:ext cx="8639504" cy="3509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400" dirty="0" smtClean="0"/>
              <a:t>Having an accurate Fault Level Monitor now opens the door to the possibility of real time Fault Level measurements from our network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In turn this could enable DNOs to operate their networks closer to their fault level limits with confidence</a:t>
            </a:r>
          </a:p>
          <a:p>
            <a:pPr marL="361950" lvl="0" indent="-3619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The FLM could be incorporated into sequenced switching and Active Network Management schemes to  autonomously reconfigure the network, curtail generation and load to maintain </a:t>
            </a:r>
            <a:r>
              <a:rPr lang="en-GB" sz="2400" dirty="0"/>
              <a:t>an acceptable network fault level</a:t>
            </a:r>
            <a:endParaRPr lang="en-GB" sz="2400" dirty="0" smtClean="0"/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5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143000" y="583347"/>
            <a:ext cx="6858000" cy="8219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Put another way…</a:t>
            </a:r>
            <a:endParaRPr lang="en-GB" sz="3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08" y="1688818"/>
            <a:ext cx="847205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Given an infrastructure and existing protection circuitry there is a </a:t>
            </a:r>
          </a:p>
          <a:p>
            <a:endParaRPr lang="en-GB" sz="3200" dirty="0" smtClean="0"/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maximum fault level that can be accommodated</a:t>
            </a:r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en-GB" sz="3200" dirty="0" smtClean="0"/>
              <a:t>in that section of the infrastructure.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It is the operator’s responsibility to keep the Fault Level available from the generation system below this critical infrastructure limit…. And without knowing the Fault Level….</a:t>
            </a:r>
          </a:p>
        </p:txBody>
      </p:sp>
    </p:spTree>
    <p:extLst>
      <p:ext uri="{BB962C8B-B14F-4D97-AF65-F5344CB8AC3E}">
        <p14:creationId xmlns:p14="http://schemas.microsoft.com/office/powerpoint/2010/main" val="313247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59"/>
          <p:cNvSpPr>
            <a:spLocks noGrp="1"/>
          </p:cNvSpPr>
          <p:nvPr>
            <p:ph type="ctrTitle"/>
          </p:nvPr>
        </p:nvSpPr>
        <p:spPr>
          <a:xfrm>
            <a:off x="1828801" y="1632447"/>
            <a:ext cx="5486399" cy="283445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latin typeface="+mn-lt"/>
              </a:rPr>
              <a:t>Fault Level Monitor</a:t>
            </a:r>
            <a:br>
              <a:rPr lang="en-GB" sz="4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/>
            </a:r>
            <a:br>
              <a:rPr lang="en-GB" sz="2800" b="1" dirty="0" smtClean="0">
                <a:latin typeface="+mn-lt"/>
              </a:rPr>
            </a:br>
            <a:r>
              <a:rPr lang="en-GB" sz="4800" b="1" dirty="0" smtClean="0">
                <a:latin typeface="+mn-lt"/>
              </a:rPr>
              <a:t>Fault Level from real measurements.</a:t>
            </a:r>
            <a:endParaRPr lang="en-GB" sz="4400" b="1" dirty="0">
              <a:latin typeface="+mn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57254" y="5734854"/>
            <a:ext cx="4722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0000"/>
              </a:lnSpc>
              <a:spcBef>
                <a:spcPts val="9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Times New Roman" panose="02020603050405020304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anose="05000000000000000000" pitchFamily="2" charset="2"/>
              <a:buChar char="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John </a:t>
            </a:r>
            <a:r>
              <a:rPr lang="en-GB" sz="28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Outram</a:t>
            </a:r>
            <a:r>
              <a:rPr lang="en-GB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www.outramresearch.co.uk</a:t>
            </a:r>
            <a:endParaRPr lang="en-GB" sz="2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2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C:\Users\Katy\Desktop\eyes on black background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008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6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C:\Users\Katy\Desktop\eyes on black background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008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:\Users\Katy\Desktop\eyes on black background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6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8073" y="575107"/>
            <a:ext cx="5320145" cy="108050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+mn-lt"/>
              </a:rPr>
              <a:t>Fault Level is affected by</a:t>
            </a:r>
            <a:endParaRPr lang="en-GB" sz="3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589" y="2218013"/>
            <a:ext cx="74191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Static </a:t>
            </a:r>
            <a:r>
              <a:rPr lang="en-GB" sz="3200" b="1" dirty="0">
                <a:solidFill>
                  <a:srgbClr val="FF0000"/>
                </a:solidFill>
              </a:rPr>
              <a:t>contributors</a:t>
            </a:r>
          </a:p>
          <a:p>
            <a:pPr marL="914400" lvl="1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Cables/Transformers/Breakers etc., </a:t>
            </a:r>
          </a:p>
          <a:p>
            <a:pPr marL="457200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Dynamic </a:t>
            </a:r>
            <a:r>
              <a:rPr lang="en-GB" sz="3200" b="1" dirty="0">
                <a:solidFill>
                  <a:srgbClr val="FF0000"/>
                </a:solidFill>
              </a:rPr>
              <a:t>contributors</a:t>
            </a:r>
          </a:p>
          <a:p>
            <a:pPr marL="914400" lvl="1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/>
              <a:t>Sub-transient &amp; Transient </a:t>
            </a:r>
            <a:r>
              <a:rPr lang="en-GB" sz="3200" b="1" dirty="0" err="1"/>
              <a:t>reactances</a:t>
            </a:r>
            <a:endParaRPr lang="en-GB" sz="3200" b="1" dirty="0"/>
          </a:p>
          <a:p>
            <a:pPr marL="914400" lvl="1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/>
              <a:t>Short term Motor </a:t>
            </a:r>
            <a:r>
              <a:rPr lang="en-GB" sz="3200" b="1" dirty="0" smtClean="0"/>
              <a:t>contribution</a:t>
            </a:r>
          </a:p>
          <a:p>
            <a:pPr marL="914400" lvl="1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Distributed Generation</a:t>
            </a:r>
          </a:p>
          <a:p>
            <a:pPr marL="914400" lvl="1" indent="-457200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/>
          </a:p>
          <a:p>
            <a:pPr lvl="1">
              <a:lnSpc>
                <a:spcPts val="2800"/>
              </a:lnSpc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smtClean="0"/>
              <a:t>(as well as the nominal Voltage!)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0350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1922</Words>
  <Application>Microsoft Macintosh PowerPoint</Application>
  <PresentationFormat>On-screen Show (4:3)</PresentationFormat>
  <Paragraphs>331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Visio</vt:lpstr>
      <vt:lpstr>Outram Research Ltd </vt:lpstr>
      <vt:lpstr>Fault Level</vt:lpstr>
      <vt:lpstr>The Challenge arising…</vt:lpstr>
      <vt:lpstr>Plus we must aim for…</vt:lpstr>
      <vt:lpstr>What do we mean by Fault Level?</vt:lpstr>
      <vt:lpstr>Put another way…</vt:lpstr>
      <vt:lpstr>PowerPoint Presentation</vt:lpstr>
      <vt:lpstr>PowerPoint Presentation</vt:lpstr>
      <vt:lpstr>Fault Level is affected by</vt:lpstr>
      <vt:lpstr>Fault Current waveshape</vt:lpstr>
      <vt:lpstr>Components of Fault Level dominated by</vt:lpstr>
      <vt:lpstr>Application of this knowledge:  to Cable/Infrastructure rating, Breaker selection</vt:lpstr>
      <vt:lpstr>Application of this knowledge:  Breaker selection</vt:lpstr>
      <vt:lpstr>Historically… Knowledge through modelling</vt:lpstr>
      <vt:lpstr>Application of modelling in the UK</vt:lpstr>
      <vt:lpstr>Limitations of modelling</vt:lpstr>
      <vt:lpstr>An Alternative…  Knowledge through measurement.   Fault Level Monitor (FLM) - a complementary tool</vt:lpstr>
      <vt:lpstr>Consideration of Network behaviour</vt:lpstr>
      <vt:lpstr>Behaviour</vt:lpstr>
      <vt:lpstr>FLM – a tool to MEASURE and exploit network behaviour</vt:lpstr>
      <vt:lpstr>Possible FLM connection points</vt:lpstr>
      <vt:lpstr>Example FLM Connection</vt:lpstr>
      <vt:lpstr>Using Natural Disturbances</vt:lpstr>
      <vt:lpstr>Natural Disturbances available</vt:lpstr>
      <vt:lpstr>Natural Downstream disturbance  3 seconds on screen  – 0.1% voltage, 18A </vt:lpstr>
      <vt:lpstr>Upstream disturbance - 1 second on  screen, 1-1.5% Voltage, 3-7A (Asymmetrical event)</vt:lpstr>
      <vt:lpstr>Using Natural Disturbances</vt:lpstr>
      <vt:lpstr>Applying artificial disturbances</vt:lpstr>
      <vt:lpstr>Using artificial disturbances</vt:lpstr>
      <vt:lpstr>A real example – Artificial Disturbances </vt:lpstr>
      <vt:lpstr>Design FLM solution to give</vt:lpstr>
      <vt:lpstr>Sources of Error</vt:lpstr>
      <vt:lpstr>Initial Difficulties Such products have not been available – how do we know it works?</vt:lpstr>
      <vt:lpstr>What kind of result should we  expect?</vt:lpstr>
      <vt:lpstr>As a 3D surface plot, or series of PDFs  describing a longer period of time –  e.g. a day, week or month </vt:lpstr>
      <vt:lpstr>How well can this system work?</vt:lpstr>
      <vt:lpstr>How well can this system work?</vt:lpstr>
      <vt:lpstr>Case Study 1.  Different numbers of Transformers</vt:lpstr>
      <vt:lpstr>Voltage and current envelope showing daily/weekly load variation</vt:lpstr>
      <vt:lpstr>Voltage and current envelope  one day with small spikes visible</vt:lpstr>
      <vt:lpstr>Example small spike 25A produced ~40V = 0.4% variation</vt:lpstr>
      <vt:lpstr>Reading Town – 3 week trial  90ms RMS Fault Level</vt:lpstr>
      <vt:lpstr>Probability Density Function  (PDF) for full period</vt:lpstr>
      <vt:lpstr>Individual 30 min. interval  results, weighting &amp; PDF</vt:lpstr>
      <vt:lpstr>Probability Density Function  (PDF) with filtering, for full period (blue line)</vt:lpstr>
      <vt:lpstr>Time graph and PDF  with filtering, for 7 day sections(blue line)</vt:lpstr>
      <vt:lpstr>Time graph and PDF  with filtering, for 7 day sections(blue line)</vt:lpstr>
      <vt:lpstr>Time graph and PDF  with filtering, for 7 day sections(blue line)</vt:lpstr>
      <vt:lpstr>Case study  2.   Chester city centre.</vt:lpstr>
      <vt:lpstr>Proposition the planners to:</vt:lpstr>
      <vt:lpstr>Proposition the planners to:</vt:lpstr>
      <vt:lpstr>Proposition the planners to:</vt:lpstr>
      <vt:lpstr>3D result showing test period Daily variation in disturbance energy visible</vt:lpstr>
      <vt:lpstr>3D result showing test period and change in Fault level</vt:lpstr>
      <vt:lpstr>Results at FLM location</vt:lpstr>
      <vt:lpstr>A measurement  solution exists!</vt:lpstr>
      <vt:lpstr>Potential Use Cases:</vt:lpstr>
      <vt:lpstr>Other uses</vt:lpstr>
      <vt:lpstr>Where Next?</vt:lpstr>
      <vt:lpstr>Fault Level Monitor  Fault Level from real measurements.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Outram Research Ltd &amp; Scottish Power Energy Networks</dc:title>
  <dc:creator>John</dc:creator>
  <cp:lastModifiedBy>Brett Kauten</cp:lastModifiedBy>
  <cp:revision>158</cp:revision>
  <dcterms:created xsi:type="dcterms:W3CDTF">2013-09-26T15:54:50Z</dcterms:created>
  <dcterms:modified xsi:type="dcterms:W3CDTF">2014-11-21T20:21:40Z</dcterms:modified>
</cp:coreProperties>
</file>